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60" r:id="rId5"/>
    <p:sldId id="267" r:id="rId6"/>
    <p:sldId id="269" r:id="rId7"/>
    <p:sldId id="262" r:id="rId8"/>
    <p:sldId id="261" r:id="rId9"/>
    <p:sldId id="265"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701EE9-F2B6-44F4-BD31-042F8083B14B}" v="1219" dt="2026-02-08T00:22:46.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7FB0F-857E-4D20-8AFF-4BA5716CC633}" type="datetimeFigureOut">
              <a:t>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5BEAF-812C-486B-9D09-4A0A17378460}" type="slidenum">
              <a:t>‹#›</a:t>
            </a:fld>
            <a:endParaRPr lang="en-US"/>
          </a:p>
        </p:txBody>
      </p:sp>
    </p:spTree>
    <p:extLst>
      <p:ext uri="{BB962C8B-B14F-4D97-AF65-F5344CB8AC3E}">
        <p14:creationId xmlns:p14="http://schemas.microsoft.com/office/powerpoint/2010/main" val="2957226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OPENING:</a:t>
            </a:r>
            <a:r>
              <a:rPr lang="en-US" dirty="0"/>
              <a:t> The Strategic Gap (Why We Build It)</a:t>
            </a:r>
            <a:endParaRPr dirty="0"/>
          </a:p>
          <a:p>
            <a:endParaRPr lang="en-US" dirty="0"/>
          </a:p>
          <a:p>
            <a:pPr marL="171450" indent="-171450">
              <a:buFont typeface="Arial"/>
              <a:buChar char="•"/>
            </a:pPr>
            <a:r>
              <a:rPr lang="en-US" dirty="0"/>
              <a:t>Meet </a:t>
            </a:r>
            <a:r>
              <a:rPr lang="en-US" b="1" dirty="0"/>
              <a:t>The Federation</a:t>
            </a:r>
            <a:r>
              <a:rPr lang="en-US" dirty="0"/>
              <a:t>. It is not a chatbot. It is a </a:t>
            </a:r>
            <a:r>
              <a:rPr lang="en-US" b="1" dirty="0"/>
              <a:t>Hybrid Organism</a:t>
            </a:r>
            <a:r>
              <a:rPr lang="en-US" dirty="0"/>
              <a:t>—a bio-digital team where one human Conductor leads a legion AI Agents. This is the force multiplier that allows one Draper engineer, analyst, or researcher, to do the work of 10s and maybe even 100s of people.</a:t>
            </a:r>
            <a:endParaRPr lang="en-US" dirty="0">
              <a:ea typeface="Calibri"/>
              <a:cs typeface="Calibri"/>
            </a:endParaRPr>
          </a:p>
          <a:p>
            <a:pPr marL="171450" indent="-171450">
              <a:buFont typeface="Arial,Sans-Serif"/>
              <a:buChar char="•"/>
            </a:pPr>
            <a:r>
              <a:rPr lang="en-US" dirty="0"/>
              <a:t>We are proposing a shift. We are moving from a world where humans manage tasks one-by-one, to a world where humans </a:t>
            </a:r>
            <a:r>
              <a:rPr lang="en-US" b="1" dirty="0"/>
              <a:t>orchestrate systems of intelligence</a:t>
            </a:r>
            <a:r>
              <a:rPr lang="en-US" dirty="0"/>
              <a:t>.</a:t>
            </a:r>
            <a:endParaRPr lang="en-US" dirty="0">
              <a:solidFill>
                <a:srgbClr val="444444"/>
              </a:solidFill>
            </a:endParaRPr>
          </a:p>
          <a:p>
            <a:endParaRPr lang="en-US" dirty="0">
              <a:ea typeface="Calibri"/>
              <a:cs typeface="Calibri"/>
            </a:endParaRPr>
          </a:p>
          <a:p>
            <a:endParaRPr lang="en-US" dirty="0"/>
          </a:p>
          <a:p>
            <a:r>
              <a:rPr dirty="0"/>
              <a:t>📎 DEEP DIVE: https://k82l0804.github.io/</a:t>
            </a:r>
            <a:endParaRPr dirty="0">
              <a:ea typeface="Calibri"/>
              <a:cs typeface="Calibri"/>
            </a:endParaRPr>
          </a:p>
          <a:p>
            <a:r>
              <a:rPr dirty="0"/>
              <a:t>📎 Whitepaper: https://k82l0804.github.io/about/whitepaper/</a:t>
            </a:r>
            <a:endParaRPr dirty="0">
              <a:ea typeface="Calibri"/>
              <a:cs typeface="Calibri"/>
            </a:endParaRPr>
          </a:p>
          <a:p>
            <a:r>
              <a:rPr dirty="0"/>
              <a:t>📎 Manifesto: https://k82l0804.github.io/about/manifesto/</a:t>
            </a:r>
            <a:endParaRPr dirty="0">
              <a:ea typeface="Calibri"/>
              <a:cs typeface="Calibri"/>
            </a:endParaRP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1C8F1-2C74-BBF6-A6D7-2CD65E64C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4F4ED-7769-659F-4774-320476F849E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42D644F-10F0-30CB-C37D-6B9330C7F7A7}"/>
              </a:ext>
            </a:extLst>
          </p:cNvPr>
          <p:cNvSpPr>
            <a:spLocks noGrp="1"/>
          </p:cNvSpPr>
          <p:nvPr>
            <p:ph type="body" sz="quarter" idx="3"/>
          </p:nvPr>
        </p:nvSpPr>
        <p:spPr/>
        <p:txBody>
          <a:bodyPr/>
          <a:lstStyle/>
          <a:p>
            <a:r>
              <a:rPr dirty="0"/>
              <a:t>CLOSING:</a:t>
            </a:r>
          </a:p>
          <a:p>
            <a:endParaRPr lang="en-US" dirty="0"/>
          </a:p>
          <a:p>
            <a:r>
              <a:rPr dirty="0"/>
              <a:t>Distributed AI agent coordination is achievable now. It's predictable, auditable, local-first, and air-gap compatible.</a:t>
            </a:r>
            <a:endParaRPr dirty="0">
              <a:ea typeface="Calibri"/>
              <a:cs typeface="Calibri"/>
            </a:endParaRPr>
          </a:p>
          <a:p>
            <a:endParaRPr/>
          </a:p>
          <a:p>
            <a:r>
              <a:rPr dirty="0"/>
              <a:t>As AI assistants evolve from tools to teammates, coordination becomes essential. The Federation is one implementation of what we believe is an inevitable architectural pattern.</a:t>
            </a:r>
            <a:endParaRPr dirty="0">
              <a:ea typeface="Calibri"/>
              <a:cs typeface="Calibri"/>
            </a:endParaRPr>
          </a:p>
          <a:p>
            <a:endParaRPr/>
          </a:p>
          <a:p>
            <a:r>
              <a:rPr dirty="0"/>
              <a:t>Long Live The Federation.</a:t>
            </a:r>
            <a:endParaRPr dirty="0">
              <a:ea typeface="Calibri"/>
              <a:cs typeface="Calibri"/>
            </a:endParaRPr>
          </a:p>
          <a:p>
            <a:endParaRPr/>
          </a:p>
          <a:p>
            <a:r>
              <a:rPr dirty="0"/>
              <a:t>I'm happy to take questions."</a:t>
            </a:r>
            <a:endParaRPr dirty="0">
              <a:ea typeface="Calibri"/>
              <a:cs typeface="Calibri"/>
            </a:endParaRPr>
          </a:p>
          <a:p>
            <a:endParaRPr/>
          </a:p>
          <a:p>
            <a:r>
              <a:rPr dirty="0"/>
              <a:t>📎 WEBSITE: https://k82l0804.github.io/</a:t>
            </a:r>
            <a:endParaRPr dirty="0">
              <a:ea typeface="Calibri"/>
              <a:cs typeface="Calibri"/>
            </a:endParaRPr>
          </a:p>
          <a:p>
            <a:r>
              <a:rPr dirty="0"/>
              <a:t>📎 Whitepaper: https://k82l0804.github.io/about/whitepaper/</a:t>
            </a:r>
            <a:endParaRPr dirty="0">
              <a:ea typeface="Calibri"/>
              <a:cs typeface="Calibri"/>
            </a:endParaRPr>
          </a:p>
          <a:p>
            <a:r>
              <a:rPr dirty="0"/>
              <a:t>📎 System Architecture: https://k82l0804.github.io/architecture/system-overview/</a:t>
            </a:r>
            <a:endParaRPr dirty="0">
              <a:ea typeface="Calibri"/>
              <a:cs typeface="Calibri"/>
            </a:endParaRPr>
          </a:p>
          <a:p>
            <a:r>
              <a:rPr dirty="0"/>
              <a:t>📎 Mind-Speak Protocol: https://k82l0804.github.io/docs/mind-speak/</a:t>
            </a:r>
            <a:endParaRPr dirty="0">
              <a:ea typeface="Calibri"/>
              <a:cs typeface="Calibri"/>
            </a:endParaRPr>
          </a:p>
          <a:p>
            <a:r>
              <a:rPr dirty="0"/>
              <a:t>📎 Federation Charter: https://k82l0804.github.io/docs/charter/</a:t>
            </a:r>
            <a:endParaRPr dirty="0">
              <a:ea typeface="Calibri"/>
              <a:cs typeface="Calibri"/>
            </a:endParaRPr>
          </a:p>
          <a:p>
            <a:r>
              <a:rPr dirty="0"/>
              <a:t>📎 Glossary: https://k82l0804.github.io/docs/glossary/</a:t>
            </a:r>
            <a:endParaRPr dirty="0">
              <a:ea typeface="Calibri"/>
              <a:cs typeface="Calibri"/>
            </a:endParaRPr>
          </a:p>
          <a:p>
            <a:endParaRPr/>
          </a:p>
        </p:txBody>
      </p:sp>
      <p:sp>
        <p:nvSpPr>
          <p:cNvPr id="4" name="Slide Number Placeholder 3">
            <a:extLst>
              <a:ext uri="{FF2B5EF4-FFF2-40B4-BE49-F238E27FC236}">
                <a16:creationId xmlns:a16="http://schemas.microsoft.com/office/drawing/2014/main" id="{E2283015-314F-019B-3994-31A6A643FE83}"/>
              </a:ext>
            </a:extLst>
          </p:cNvPr>
          <p:cNvSpPr>
            <a:spLocks noGrp="1"/>
          </p:cNvSpPr>
          <p:nvPr>
            <p:ph type="sldNum" sz="quarter" idx="5"/>
          </p:nvPr>
        </p:nvSpPr>
        <p:spPr/>
      </p:sp>
    </p:spTree>
    <p:extLst>
      <p:ext uri="{BB962C8B-B14F-4D97-AF65-F5344CB8AC3E}">
        <p14:creationId xmlns:p14="http://schemas.microsoft.com/office/powerpoint/2010/main" val="86848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THE PROBLEM:</a:t>
            </a:r>
            <a:r>
              <a:rPr lang="en-US" dirty="0"/>
              <a:t> (Cognitive Silos)</a:t>
            </a:r>
            <a:endParaRPr dirty="0"/>
          </a:p>
          <a:p>
            <a:endParaRPr lang="en-US" dirty="0">
              <a:ea typeface="Calibri"/>
              <a:cs typeface="Calibri"/>
            </a:endParaRPr>
          </a:p>
          <a:p>
            <a:r>
              <a:rPr lang="en-US" dirty="0">
                <a:ea typeface="Calibri"/>
                <a:cs typeface="Calibri"/>
              </a:rPr>
              <a:t>Too many tools and zero continuity.</a:t>
            </a:r>
          </a:p>
          <a:p>
            <a:endParaRPr lang="en-US" dirty="0"/>
          </a:p>
          <a:p>
            <a:r>
              <a:rPr dirty="0"/>
              <a:t>This is every </a:t>
            </a:r>
            <a:r>
              <a:rPr lang="en-US" dirty="0"/>
              <a:t>Draper worker using</a:t>
            </a:r>
            <a:r>
              <a:rPr dirty="0"/>
              <a:t> AI today. Eight browser tabs, three different AI assistants, none of them talking to each other.</a:t>
            </a:r>
            <a:endParaRPr dirty="0">
              <a:ea typeface="Calibri"/>
              <a:cs typeface="Calibri"/>
            </a:endParaRPr>
          </a:p>
          <a:p>
            <a:endParaRPr/>
          </a:p>
          <a:p>
            <a:r>
              <a:rPr dirty="0"/>
              <a:t>Engineer A asks their AI to analyze a protocol. Engineer B asks theirs to optimize memory. Engineer C generates test cases. Three agents, three contexts, three separate understandings of the same codebase.</a:t>
            </a:r>
            <a:endParaRPr dirty="0">
              <a:ea typeface="Calibri"/>
              <a:cs typeface="Calibri"/>
            </a:endParaRPr>
          </a:p>
          <a:p>
            <a:endParaRPr/>
          </a:p>
          <a:p>
            <a:r>
              <a:rPr dirty="0"/>
              <a:t>The protocol analysis doesn't inform the memory optimization. The test cases don't reflect the crypto constraints. Knowledge is siloed.</a:t>
            </a:r>
            <a:endParaRPr dirty="0">
              <a:ea typeface="Calibri"/>
              <a:cs typeface="Calibri"/>
            </a:endParaRPr>
          </a:p>
          <a:p>
            <a:endParaRPr/>
          </a:p>
          <a:p>
            <a:r>
              <a:rPr dirty="0"/>
              <a:t>This is the state of the art in 2026. And for a place like Draper — where you have teams working across security domains, across classification levels, across disciplines — this fragmentation is not just inefficient, it's a risk.</a:t>
            </a:r>
            <a:endParaRPr dirty="0">
              <a:ea typeface="Calibri"/>
              <a:cs typeface="Calibri"/>
            </a:endParaRPr>
          </a:p>
          <a:p>
            <a:endParaRPr/>
          </a:p>
          <a:p>
            <a:r>
              <a:rPr dirty="0"/>
              <a:t>What if these agents could coordinate?"</a:t>
            </a:r>
            <a:endParaRPr dirty="0">
              <a:ea typeface="Calibri"/>
              <a:cs typeface="Calibri"/>
            </a:endParaRPr>
          </a:p>
          <a:p>
            <a:endParaRPr/>
          </a:p>
          <a:p>
            <a:r>
              <a:rPr dirty="0"/>
              <a:t>📎 Introduction: https://k82l0804.github.io/about/introduction/</a:t>
            </a:r>
            <a:endParaRPr dirty="0">
              <a:ea typeface="Calibri"/>
              <a:cs typeface="Calibri"/>
            </a:endParaRPr>
          </a:p>
          <a:p>
            <a:r>
              <a:rPr dirty="0"/>
              <a:t>📎 How Many Agents Can One Human Lead?: https://k82l0804.github.io/about/how-many-agents/</a:t>
            </a:r>
            <a:endParaRPr dirty="0">
              <a:ea typeface="Calibri"/>
              <a:cs typeface="Calibri"/>
            </a:endParaRP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ARCHITECTURE:</a:t>
            </a:r>
            <a:endParaRPr lang="en-US" dirty="0">
              <a:ea typeface="Calibri"/>
              <a:cs typeface="Calibri"/>
            </a:endParaRPr>
          </a:p>
          <a:p>
            <a:endParaRPr lang="en-US" dirty="0"/>
          </a:p>
          <a:p>
            <a:r>
              <a:rPr dirty="0"/>
              <a:t>This is the system architecture. Let me walk you through the three layers.</a:t>
            </a:r>
            <a:endParaRPr dirty="0">
              <a:ea typeface="Calibri"/>
              <a:cs typeface="Calibri"/>
            </a:endParaRPr>
          </a:p>
          <a:p>
            <a:endParaRPr/>
          </a:p>
          <a:p>
            <a:r>
              <a:rPr dirty="0"/>
              <a:t>TOP: The Conductor — that's </a:t>
            </a:r>
            <a:r>
              <a:rPr lang="en-US" dirty="0"/>
              <a:t>you</a:t>
            </a:r>
            <a:r>
              <a:rPr dirty="0"/>
              <a:t>, the human. </a:t>
            </a:r>
            <a:r>
              <a:rPr lang="en-US" dirty="0"/>
              <a:t>You </a:t>
            </a:r>
            <a:r>
              <a:rPr dirty="0"/>
              <a:t>interact with </a:t>
            </a:r>
            <a:r>
              <a:rPr lang="en-US" dirty="0"/>
              <a:t>Agents</a:t>
            </a:r>
            <a:r>
              <a:rPr dirty="0"/>
              <a:t>. </a:t>
            </a:r>
            <a:r>
              <a:rPr lang="en-US" dirty="0"/>
              <a:t>You</a:t>
            </a:r>
            <a:r>
              <a:rPr dirty="0"/>
              <a:t> set goals, review work, make judgment calls</a:t>
            </a:r>
            <a:r>
              <a:rPr lang="en-US" dirty="0"/>
              <a:t>, do approvals.</a:t>
            </a:r>
            <a:endParaRPr dirty="0">
              <a:ea typeface="Calibri"/>
              <a:cs typeface="Calibri"/>
            </a:endParaRPr>
          </a:p>
          <a:p>
            <a:endParaRPr/>
          </a:p>
          <a:p>
            <a:r>
              <a:rPr dirty="0"/>
              <a:t>MIDDLE: The </a:t>
            </a:r>
            <a:r>
              <a:rPr lang="en-US" dirty="0"/>
              <a:t>Processing Units (AI</a:t>
            </a:r>
            <a:r>
              <a:rPr dirty="0"/>
              <a:t> Agents</a:t>
            </a:r>
            <a:r>
              <a:rPr lang="en-US" dirty="0"/>
              <a:t>)</a:t>
            </a:r>
            <a:r>
              <a:rPr dirty="0"/>
              <a:t> — </a:t>
            </a:r>
            <a:r>
              <a:rPr lang="en-US" dirty="0"/>
              <a:t>these are not just scripts; they are persistent entities.  They don't talk over each other; they read and write to shared memory.</a:t>
            </a:r>
            <a:endParaRPr dirty="0"/>
          </a:p>
          <a:p>
            <a:endParaRPr lang="en-US" dirty="0"/>
          </a:p>
          <a:p>
            <a:r>
              <a:rPr dirty="0"/>
              <a:t>BOTTOM: The Shared Memory Fabric </a:t>
            </a:r>
            <a:r>
              <a:rPr lang="en-US" dirty="0"/>
              <a:t>—</a:t>
            </a:r>
            <a:r>
              <a:rPr dirty="0"/>
              <a:t> </a:t>
            </a:r>
            <a:r>
              <a:rPr lang="en-US" dirty="0"/>
              <a:t>this</a:t>
            </a:r>
            <a:r>
              <a:rPr dirty="0"/>
              <a:t> is the critical piece</a:t>
            </a:r>
            <a:r>
              <a:rPr lang="en-US" dirty="0"/>
              <a:t>.  State is stored in a PostgreSQL database and shared filesystem.</a:t>
            </a:r>
            <a:endParaRPr lang="en-US" dirty="0">
              <a:ea typeface="Calibri"/>
              <a:cs typeface="Calibri"/>
            </a:endParaRPr>
          </a:p>
          <a:p>
            <a:endParaRPr/>
          </a:p>
          <a:p>
            <a:r>
              <a:rPr dirty="0"/>
              <a:t>The key architectural decision: there are no event-driven callbacks, no webhook storms, no race conditions. Every agent </a:t>
            </a:r>
            <a:r>
              <a:rPr lang="en-US" dirty="0"/>
              <a:t>updates and polls</a:t>
            </a:r>
            <a:r>
              <a:rPr dirty="0"/>
              <a:t> the database at regular intervals — we call this </a:t>
            </a:r>
            <a:r>
              <a:rPr lang="en-US" dirty="0"/>
              <a:t>The</a:t>
            </a:r>
            <a:r>
              <a:rPr dirty="0"/>
              <a:t> </a:t>
            </a:r>
            <a:r>
              <a:rPr lang="en-US" dirty="0"/>
              <a:t>Pulse – it's and information sharing heartbeat</a:t>
            </a:r>
            <a:r>
              <a:rPr dirty="0"/>
              <a:t>. If it's not in the database, it didn't happen.</a:t>
            </a:r>
            <a:endParaRPr dirty="0">
              <a:ea typeface="Calibri"/>
              <a:cs typeface="Calibri"/>
            </a:endParaRPr>
          </a:p>
          <a:p>
            <a:endParaRPr/>
          </a:p>
          <a:p>
            <a:r>
              <a:rPr lang="en-US" dirty="0"/>
              <a:t>The </a:t>
            </a:r>
            <a:r>
              <a:rPr dirty="0"/>
              <a:t>Blackboard Architecture — </a:t>
            </a:r>
            <a:r>
              <a:rPr lang="en-US" dirty="0"/>
              <a:t>is </a:t>
            </a:r>
            <a:r>
              <a:rPr dirty="0"/>
              <a:t>a proven pattern from the 1970s AI research, updated for modern LLMs. It gives us auditability and deterministic behavior</a:t>
            </a:r>
            <a:r>
              <a:rPr lang="en-US" dirty="0"/>
              <a:t>.</a:t>
            </a:r>
            <a:endParaRPr dirty="0">
              <a:ea typeface="Calibri"/>
              <a:cs typeface="Calibri"/>
            </a:endParaRPr>
          </a:p>
          <a:p>
            <a:endParaRPr lang="en-US" dirty="0">
              <a:solidFill>
                <a:srgbClr val="444444"/>
              </a:solidFill>
            </a:endParaRPr>
          </a:p>
          <a:p>
            <a:r>
              <a:rPr lang="en-US" dirty="0"/>
              <a:t>Three design principles that matter:</a:t>
            </a:r>
            <a:endParaRPr lang="en-US" dirty="0">
              <a:solidFill>
                <a:srgbClr val="444444"/>
              </a:solidFill>
            </a:endParaRPr>
          </a:p>
          <a:p>
            <a:endParaRPr lang="en-US" dirty="0">
              <a:solidFill>
                <a:srgbClr val="444444"/>
              </a:solidFill>
            </a:endParaRPr>
          </a:p>
          <a:p>
            <a:r>
              <a:rPr lang="en-US" dirty="0"/>
              <a:t>PREDICTABLE — not event-driven chaos. Same state in, same actions out. Every agent produces deterministic results from shared state.</a:t>
            </a:r>
            <a:endParaRPr lang="en-US" dirty="0">
              <a:solidFill>
                <a:srgbClr val="444444"/>
              </a:solidFill>
            </a:endParaRPr>
          </a:p>
          <a:p>
            <a:endParaRPr lang="en-US" dirty="0">
              <a:solidFill>
                <a:srgbClr val="444444"/>
              </a:solidFill>
            </a:endParaRPr>
          </a:p>
          <a:p>
            <a:r>
              <a:rPr lang="en-US" dirty="0"/>
              <a:t>AUDITABLE — every message, every decision, every state change, every artifact is stored in the Shared Memory Fabric. You can access any moment in the team's history.</a:t>
            </a:r>
            <a:endParaRPr lang="en-US" dirty="0">
              <a:solidFill>
                <a:srgbClr val="444444"/>
              </a:solidFill>
            </a:endParaRPr>
          </a:p>
          <a:p>
            <a:endParaRPr lang="en-US" dirty="0">
              <a:solidFill>
                <a:srgbClr val="444444"/>
              </a:solidFill>
            </a:endParaRPr>
          </a:p>
          <a:p>
            <a:r>
              <a:rPr lang="en-US" dirty="0"/>
              <a:t>LOCAL-FIRST — zero cloud dependencies. Every component runs on hardware you control. This is air-gap compatible by design, not as an afterthought."</a:t>
            </a:r>
            <a:endParaRPr lang="en-US" dirty="0">
              <a:solidFill>
                <a:srgbClr val="444444"/>
              </a:solidFill>
            </a:endParaRPr>
          </a:p>
          <a:p>
            <a:endParaRPr lang="en-US" dirty="0"/>
          </a:p>
          <a:p>
            <a:r>
              <a:rPr dirty="0"/>
              <a:t>📎 System Architecture (detailed): https://k82l0804.github.io/architecture/system-overview/</a:t>
            </a:r>
            <a:endParaRPr dirty="0">
              <a:ea typeface="Calibri"/>
              <a:cs typeface="Calibri"/>
            </a:endParaRPr>
          </a:p>
          <a:p>
            <a:r>
              <a:rPr dirty="0"/>
              <a:t>📎 Glossary of Terms: https://k82l0804.github.io/docs/glossary/</a:t>
            </a:r>
            <a:endParaRPr dirty="0">
              <a:ea typeface="Calibri"/>
              <a:cs typeface="Calibri"/>
            </a:endParaRP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TEAM MIND AND THE</a:t>
            </a:r>
            <a:r>
              <a:rPr dirty="0"/>
              <a:t> PULSE:</a:t>
            </a:r>
            <a:r>
              <a:rPr lang="en-US" dirty="0"/>
              <a:t> This is the nervous system.</a:t>
            </a:r>
            <a:endParaRPr dirty="0"/>
          </a:p>
          <a:p>
            <a:endParaRPr lang="en-US" dirty="0"/>
          </a:p>
          <a:p>
            <a:r>
              <a:rPr lang="en-US" dirty="0"/>
              <a:t>The Pulse is</a:t>
            </a:r>
            <a:r>
              <a:rPr dirty="0"/>
              <a:t> the innovation that makes multi-agent coordination affordable.</a:t>
            </a:r>
            <a:r>
              <a:rPr lang="en-US" dirty="0"/>
              <a:t> This is how we achieve Machine-Speed OODA Loops (observe, orient, decide, act – thanks! Colonel John Boyd).</a:t>
            </a:r>
            <a:endParaRPr dirty="0">
              <a:ea typeface="Calibri"/>
              <a:cs typeface="Calibri"/>
            </a:endParaRPr>
          </a:p>
          <a:p>
            <a:endParaRPr/>
          </a:p>
          <a:p>
            <a:r>
              <a:rPr lang="en-US" dirty="0"/>
              <a:t>The biggest failure mode in multi-agent systems is noise and information volume. How do you keep many Agents in sync without overwhelming them?</a:t>
            </a:r>
            <a:endParaRPr lang="en-US" dirty="0">
              <a:solidFill>
                <a:srgbClr val="444444"/>
              </a:solidFill>
              <a:ea typeface="Calibri"/>
              <a:cs typeface="Calibri"/>
            </a:endParaRPr>
          </a:p>
          <a:p>
            <a:endParaRPr lang="en-US" dirty="0"/>
          </a:p>
          <a:p>
            <a:r>
              <a:rPr lang="en-US" dirty="0"/>
              <a:t>The </a:t>
            </a:r>
            <a:r>
              <a:rPr dirty="0"/>
              <a:t>solution: The Common Operating Picture — the COP. Every agent broadcasts a 256-character thought packet on every heartbeat cycle. We call this Mind-Speak.</a:t>
            </a:r>
            <a:r>
              <a:rPr lang="en-US" dirty="0"/>
              <a:t>  It's telepathy for Agents.</a:t>
            </a:r>
            <a:endParaRPr dirty="0">
              <a:ea typeface="Calibri"/>
              <a:cs typeface="Calibri"/>
            </a:endParaRPr>
          </a:p>
          <a:p>
            <a:endParaRPr/>
          </a:p>
          <a:p>
            <a:r>
              <a:rPr dirty="0"/>
              <a:t>Each packet has structured fields:</a:t>
            </a:r>
            <a:endParaRPr dirty="0">
              <a:ea typeface="Calibri"/>
              <a:cs typeface="Calibri"/>
            </a:endParaRPr>
          </a:p>
          <a:p>
            <a:endParaRPr lang="en-US" dirty="0"/>
          </a:p>
          <a:p>
            <a:r>
              <a:rPr dirty="0"/>
              <a:t>- THINKING: What I'm currently reasoning about</a:t>
            </a:r>
            <a:endParaRPr dirty="0">
              <a:ea typeface="Calibri"/>
              <a:cs typeface="Calibri"/>
            </a:endParaRPr>
          </a:p>
          <a:p>
            <a:r>
              <a:rPr dirty="0"/>
              <a:t>- WONDERING: An implicit question for the team  </a:t>
            </a:r>
            <a:endParaRPr dirty="0">
              <a:ea typeface="Calibri"/>
              <a:cs typeface="Calibri"/>
            </a:endParaRPr>
          </a:p>
          <a:p>
            <a:r>
              <a:rPr dirty="0"/>
              <a:t>- OFFERING: What I can help with when I'm done</a:t>
            </a:r>
            <a:endParaRPr dirty="0">
              <a:ea typeface="Calibri"/>
              <a:cs typeface="Calibri"/>
            </a:endParaRPr>
          </a:p>
          <a:p>
            <a:endParaRPr/>
          </a:p>
          <a:p>
            <a:r>
              <a:rPr lang="en-US" dirty="0">
                <a:ea typeface="Calibri"/>
                <a:cs typeface="Calibri"/>
              </a:rPr>
              <a:t>Scenario of 3 Agents named: Taichi, Baby, and </a:t>
            </a:r>
            <a:r>
              <a:rPr lang="en-US" dirty="0" err="1">
                <a:ea typeface="Calibri"/>
                <a:cs typeface="Calibri"/>
              </a:rPr>
              <a:t>Aorus</a:t>
            </a:r>
            <a:r>
              <a:rPr lang="en-US" dirty="0">
                <a:ea typeface="Calibri"/>
                <a:cs typeface="Calibri"/>
              </a:rPr>
              <a:t>...</a:t>
            </a:r>
          </a:p>
          <a:p>
            <a:endParaRPr lang="en-US" dirty="0"/>
          </a:p>
          <a:p>
            <a:r>
              <a:rPr dirty="0"/>
              <a:t>So </a:t>
            </a:r>
            <a:r>
              <a:rPr lang="en-US" dirty="0"/>
              <a:t>Agent </a:t>
            </a:r>
            <a:r>
              <a:rPr dirty="0"/>
              <a:t>Taichi broadcasts: 'Refactoring auth module. Considering OAuth2 vs JWT. Can help with </a:t>
            </a:r>
            <a:r>
              <a:rPr lang="en-US" dirty="0"/>
              <a:t>pending review</a:t>
            </a:r>
            <a:r>
              <a:rPr dirty="0"/>
              <a:t> when done.'</a:t>
            </a:r>
            <a:endParaRPr dirty="0">
              <a:ea typeface="Calibri"/>
              <a:cs typeface="Calibri"/>
            </a:endParaRPr>
          </a:p>
          <a:p>
            <a:endParaRPr/>
          </a:p>
          <a:p>
            <a:r>
              <a:rPr lang="en-US" dirty="0"/>
              <a:t>Agent Baby</a:t>
            </a:r>
            <a:r>
              <a:rPr dirty="0"/>
              <a:t> reads that and — without being asked — starts pulling performance data on OAuth2 implementations. </a:t>
            </a:r>
            <a:r>
              <a:rPr lang="en-US" dirty="0"/>
              <a:t>Agent Aorus</a:t>
            </a:r>
            <a:r>
              <a:rPr dirty="0"/>
              <a:t> prepares a PR template. They anticipate each other's needs.</a:t>
            </a:r>
            <a:endParaRPr dirty="0">
              <a:ea typeface="Calibri"/>
              <a:cs typeface="Calibri"/>
            </a:endParaRPr>
          </a:p>
          <a:p>
            <a:endParaRPr/>
          </a:p>
          <a:p>
            <a:r>
              <a:rPr dirty="0"/>
              <a:t>This is low-bandwidth, high-frequency synchronization. It creates what we call a Team Mind — persistent collective intelligence that outlives any single conversation."</a:t>
            </a:r>
            <a:endParaRPr dirty="0">
              <a:ea typeface="Calibri"/>
              <a:cs typeface="Calibri"/>
            </a:endParaRPr>
          </a:p>
          <a:p>
            <a:endParaRPr/>
          </a:p>
          <a:p>
            <a:r>
              <a:rPr dirty="0"/>
              <a:t>📎 Mind-Speak Protocol Spec: https://k82l0804.github.io/docs/mind-speak/</a:t>
            </a:r>
            <a:endParaRPr dirty="0">
              <a:ea typeface="Calibri"/>
              <a:cs typeface="Calibri"/>
            </a:endParaRPr>
          </a:p>
          <a:p>
            <a:r>
              <a:rPr dirty="0"/>
              <a:t>📎 System Architecture (COP details): https://k82l0804.github.io/architecture/system-overview/</a:t>
            </a:r>
            <a:endParaRPr dirty="0">
              <a:ea typeface="Calibri"/>
              <a:cs typeface="Calibri"/>
            </a:endParaRP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MEMORY:</a:t>
            </a:r>
          </a:p>
          <a:p>
            <a:r>
              <a:rPr lang="en-US" dirty="0"/>
              <a:t> </a:t>
            </a:r>
            <a:endParaRPr lang="en-US" dirty="0">
              <a:ea typeface="Calibri"/>
              <a:cs typeface="Calibri"/>
            </a:endParaRPr>
          </a:p>
          <a:p>
            <a:r>
              <a:rPr lang="en-US" dirty="0"/>
              <a:t>Every agent today has amnesia. Close the tab, the context is gone. Open a new session, you start from zero. Now multiply that across many agents — you don't just lose context, you lose the relationships between contexts.</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The Anubis Core solves this. It gives the Federation persistent, structured memory that outlives any single conversation.</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We separated the </a:t>
            </a:r>
            <a:r>
              <a:rPr lang="en-US" i="1" dirty="0"/>
              <a:t>State</a:t>
            </a:r>
            <a:r>
              <a:rPr lang="en-US" dirty="0"/>
              <a:t> from the </a:t>
            </a:r>
            <a:r>
              <a:rPr lang="en-US" i="1" dirty="0"/>
              <a:t>Soul</a:t>
            </a:r>
            <a:r>
              <a:rPr lang="en-US" dirty="0"/>
              <a:t>.</a:t>
            </a:r>
            <a:endParaRPr lang="en-US" dirty="0">
              <a:ea typeface="Calibri"/>
              <a:cs typeface="Calibri"/>
            </a:endParaRPr>
          </a:p>
          <a:p>
            <a:endParaRPr lang="en-US" dirty="0"/>
          </a:p>
          <a:p>
            <a:pPr marL="171450" indent="-171450">
              <a:buFont typeface="Arial"/>
              <a:buChar char="•"/>
            </a:pPr>
            <a:r>
              <a:rPr lang="en-US" b="1" dirty="0"/>
              <a:t>The Shared Memory Fabric (The Body):</a:t>
            </a:r>
            <a:r>
              <a:rPr lang="en-US" dirty="0"/>
              <a:t> This is our Postgres backbone. It handles </a:t>
            </a:r>
            <a:r>
              <a:rPr lang="en-US" b="1" dirty="0"/>
              <a:t>The Pulse</a:t>
            </a:r>
            <a:r>
              <a:rPr lang="en-US" dirty="0"/>
              <a:t>—the real-time operational state of every agent. It is fast, relational, and rigid. It answers: </a:t>
            </a:r>
            <a:r>
              <a:rPr lang="en-US" i="1" dirty="0"/>
              <a:t>'Where are you and what are you doing?'</a:t>
            </a:r>
            <a:endParaRPr lang="en-US" dirty="0"/>
          </a:p>
          <a:p>
            <a:pPr marL="171450" indent="-171450">
              <a:buFont typeface="Arial"/>
              <a:buChar char="•"/>
            </a:pPr>
            <a:r>
              <a:rPr lang="en-US" b="1" dirty="0"/>
              <a:t>The Anubis Core (The Mind):</a:t>
            </a:r>
            <a:r>
              <a:rPr lang="en-US" dirty="0"/>
              <a:t> This is our semantic storage. It holds the Personas, the vector memories, and the team culture. It answers: </a:t>
            </a:r>
            <a:r>
              <a:rPr lang="en-US" i="1" dirty="0"/>
              <a:t>'Who are you and why does it matter?'</a:t>
            </a:r>
            <a:endParaRPr lang="en-US" dirty="0"/>
          </a:p>
          <a:p>
            <a:endParaRPr lang="en-US" dirty="0"/>
          </a:p>
          <a:p>
            <a:r>
              <a:rPr lang="en-US" dirty="0"/>
              <a:t>By decoupling them, we ensure that even if the 'Mind' drifts or needs retraining, the 'Body' (the Mission State) remains rock solid."</a:t>
            </a:r>
            <a:endParaRPr lang="en-US" dirty="0">
              <a:ea typeface="Calibri"/>
              <a:cs typeface="Calibri"/>
            </a:endParaRPr>
          </a:p>
          <a:p>
            <a:endParaRPr lang="en-US" dirty="0">
              <a:ea typeface="Calibri"/>
              <a:cs typeface="Calibri"/>
            </a:endParaRPr>
          </a:p>
          <a:p>
            <a:r>
              <a:rPr lang="en-US" b="1" dirty="0"/>
              <a:t>The Acronym:</a:t>
            </a:r>
            <a:r>
              <a:rPr lang="en-US" dirty="0"/>
              <a:t> </a:t>
            </a:r>
            <a:r>
              <a:rPr lang="en-US" b="1" dirty="0"/>
              <a:t>A.N.U.B.I.S.</a:t>
            </a:r>
            <a:r>
              <a:rPr lang="en-US" dirty="0"/>
              <a:t> (Autonomous Network Utility for Backup and Integration of Systems).</a:t>
            </a:r>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655BEAF-812C-486B-9D09-4A0A17378460}" type="slidenum">
              <a:rPr lang="en-US"/>
              <a:t>5</a:t>
            </a:fld>
            <a:endParaRPr lang="en-US"/>
          </a:p>
        </p:txBody>
      </p:sp>
    </p:spTree>
    <p:extLst>
      <p:ext uri="{BB962C8B-B14F-4D97-AF65-F5344CB8AC3E}">
        <p14:creationId xmlns:p14="http://schemas.microsoft.com/office/powerpoint/2010/main" val="409447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98F65-CCD7-260C-2997-C1F935E1A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348CB-C4D4-9EF9-53A3-A5597F3C0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5E4B8-453A-2240-579A-56369EB4F69C}"/>
              </a:ext>
            </a:extLst>
          </p:cNvPr>
          <p:cNvSpPr>
            <a:spLocks noGrp="1"/>
          </p:cNvSpPr>
          <p:nvPr>
            <p:ph type="body" idx="1"/>
          </p:nvPr>
        </p:nvSpPr>
        <p:spPr/>
        <p:txBody>
          <a:bodyPr/>
          <a:lstStyle/>
          <a:p>
            <a:pPr marL="171450" indent="-171450">
              <a:buFont typeface="Arial"/>
              <a:buChar char="•"/>
            </a:pPr>
            <a:r>
              <a:rPr lang="en-US" b="1" dirty="0"/>
              <a:t>The Problem:</a:t>
            </a:r>
            <a:r>
              <a:rPr lang="en-US" dirty="0"/>
              <a:t> Over time, long-running agents suffer from "Context Drift" (hallucinations) or "Identity Amnesia." They forget their rules.</a:t>
            </a:r>
          </a:p>
          <a:p>
            <a:pPr marL="171450" indent="-171450">
              <a:buFont typeface="Arial"/>
              <a:buChar char="•"/>
            </a:pPr>
            <a:r>
              <a:rPr lang="en-US" b="1" dirty="0"/>
              <a:t>The Solution:</a:t>
            </a:r>
            <a:r>
              <a:rPr lang="en-US" dirty="0"/>
              <a:t> Anubis is the </a:t>
            </a:r>
            <a:r>
              <a:rPr lang="en-US" b="1" dirty="0"/>
              <a:t>Internal Affairs</a:t>
            </a:r>
            <a:r>
              <a:rPr lang="en-US" dirty="0"/>
              <a:t> agent. He runs in the background 24/7.</a:t>
            </a:r>
            <a:endParaRPr lang="en-US" dirty="0">
              <a:ea typeface="Calibri"/>
              <a:cs typeface="Calibri"/>
            </a:endParaRPr>
          </a:p>
          <a:p>
            <a:pPr marL="171450" indent="-171450">
              <a:buFont typeface="Arial"/>
              <a:buChar char="•"/>
            </a:pPr>
            <a:r>
              <a:rPr lang="en-US" b="1" dirty="0"/>
              <a:t>Core Duties:</a:t>
            </a:r>
            <a:endParaRPr lang="en-US" dirty="0"/>
          </a:p>
          <a:p>
            <a:pPr marL="171450" indent="-171450">
              <a:buFont typeface="Arial"/>
              <a:buChar char="•"/>
            </a:pPr>
            <a:r>
              <a:rPr lang="en-US" b="1" dirty="0"/>
              <a:t>Indoctrination:</a:t>
            </a:r>
            <a:r>
              <a:rPr lang="en-US" dirty="0"/>
              <a:t> He meets new, blank agents and installs their Persona/Mission files ("The Usher").</a:t>
            </a:r>
            <a:endParaRPr lang="en-US" dirty="0">
              <a:ea typeface="Calibri"/>
              <a:cs typeface="Calibri"/>
            </a:endParaRPr>
          </a:p>
          <a:p>
            <a:pPr marL="171450" indent="-171450">
              <a:buFont typeface="Arial"/>
              <a:buChar char="•"/>
            </a:pPr>
            <a:r>
              <a:rPr lang="en-US" b="1" dirty="0"/>
              <a:t>Weighing of the Heart:</a:t>
            </a:r>
            <a:r>
              <a:rPr lang="en-US" dirty="0"/>
              <a:t> Periodically checks an agent's output against their System Prompt. If they drift, he resets them.</a:t>
            </a:r>
            <a:endParaRPr lang="en-US" dirty="0">
              <a:ea typeface="Calibri"/>
              <a:cs typeface="Calibri"/>
            </a:endParaRPr>
          </a:p>
          <a:p>
            <a:pPr marL="171450" indent="-171450">
              <a:buFont typeface="Arial"/>
              <a:buChar char="•"/>
            </a:pPr>
            <a:r>
              <a:rPr lang="en-US" b="1" dirty="0"/>
              <a:t>The Embalmer:</a:t>
            </a:r>
            <a:r>
              <a:rPr lang="en-US" dirty="0"/>
              <a:t> Before an agent is spun down, Anubis compresses their memories into the Vector Database so nothing is lost.</a:t>
            </a:r>
            <a:endParaRPr lang="en-US" dirty="0">
              <a:ea typeface="Calibri"/>
              <a:cs typeface="Calibri"/>
            </a:endParaRPr>
          </a:p>
          <a:p>
            <a:endParaRPr lang="en-US" dirty="0">
              <a:ea typeface="Calibri"/>
              <a:cs typeface="Calibri"/>
            </a:endParaRPr>
          </a:p>
          <a:p>
            <a:pPr marL="171450" indent="-171450">
              <a:buFont typeface="Arial"/>
              <a:buChar char="•"/>
            </a:pPr>
            <a:r>
              <a:rPr lang="en-US" b="1" dirty="0"/>
              <a:t>The Anubis Core (The Machine):</a:t>
            </a:r>
            <a:r>
              <a:rPr lang="en-US" dirty="0"/>
              <a:t> This is the high-performance software engine at the center of your diagram. It has the </a:t>
            </a:r>
            <a:r>
              <a:rPr lang="en-US" i="1" dirty="0"/>
              <a:t>capability</a:t>
            </a:r>
            <a:r>
              <a:rPr lang="en-US" dirty="0"/>
              <a:t> to ingest millions of logs, lock database tables, and re-index vector memories. It is the "Body" of the central system.</a:t>
            </a:r>
            <a:endParaRPr lang="en-US" dirty="0">
              <a:ea typeface="Calibri"/>
              <a:cs typeface="Calibri"/>
            </a:endParaRPr>
          </a:p>
          <a:p>
            <a:pPr marL="171450" indent="-171450">
              <a:buFont typeface="Arial"/>
              <a:buChar char="•"/>
            </a:pPr>
            <a:r>
              <a:rPr lang="en-US" b="1" dirty="0" err="1"/>
              <a:t>SynOp</a:t>
            </a:r>
            <a:r>
              <a:rPr lang="en-US" b="1" dirty="0"/>
              <a:t> Anubis (The Intelligence):</a:t>
            </a:r>
            <a:r>
              <a:rPr lang="en-US" dirty="0"/>
              <a:t> This is the Persona—the "Guardian"—who lives inside that machine. He is the one making the </a:t>
            </a:r>
            <a:r>
              <a:rPr lang="en-US" i="1" dirty="0"/>
              <a:t>decisions</a:t>
            </a:r>
            <a:r>
              <a:rPr lang="en-US" dirty="0"/>
              <a:t>.</a:t>
            </a:r>
            <a:endParaRPr lang="en-US" dirty="0">
              <a:ea typeface="Calibri"/>
              <a:cs typeface="Calibri"/>
            </a:endParaRPr>
          </a:p>
          <a:p>
            <a:pPr marL="628650" lvl="1" indent="-171450">
              <a:buFont typeface="Arial"/>
              <a:buChar char="•"/>
            </a:pPr>
            <a:r>
              <a:rPr lang="en-US" i="1" dirty="0"/>
              <a:t>Scenario:</a:t>
            </a:r>
            <a:r>
              <a:rPr lang="en-US" dirty="0"/>
              <a:t> A log comes in that looks corrupted.</a:t>
            </a:r>
            <a:endParaRPr lang="en-US" dirty="0">
              <a:ea typeface="Calibri"/>
              <a:cs typeface="Calibri"/>
            </a:endParaRPr>
          </a:p>
          <a:p>
            <a:pPr marL="628650" lvl="1" indent="-171450">
              <a:buFont typeface="Arial"/>
              <a:buChar char="•"/>
            </a:pPr>
            <a:r>
              <a:rPr lang="en-US" i="1" dirty="0"/>
              <a:t>The Core</a:t>
            </a:r>
            <a:r>
              <a:rPr lang="en-US" dirty="0"/>
              <a:t> flags it as "Format Error."</a:t>
            </a:r>
            <a:endParaRPr lang="en-US" dirty="0">
              <a:ea typeface="Calibri"/>
              <a:cs typeface="Calibri"/>
            </a:endParaRPr>
          </a:p>
          <a:p>
            <a:pPr marL="628650" lvl="1" indent="-171450">
              <a:buFont typeface="Arial"/>
              <a:buChar char="•"/>
            </a:pPr>
            <a:r>
              <a:rPr lang="en-US" i="1" dirty="0"/>
              <a:t>Anubis</a:t>
            </a:r>
            <a:r>
              <a:rPr lang="en-US" dirty="0"/>
              <a:t> decides: "This isn't just an error; it's a hallucination from </a:t>
            </a:r>
            <a:r>
              <a:rPr lang="en-US" dirty="0" err="1"/>
              <a:t>Aorus</a:t>
            </a:r>
            <a:r>
              <a:rPr lang="en-US" dirty="0"/>
              <a:t>. Isolate </a:t>
            </a:r>
            <a:r>
              <a:rPr lang="en-US" dirty="0" err="1"/>
              <a:t>Aorus</a:t>
            </a:r>
            <a:r>
              <a:rPr lang="en-US" dirty="0"/>
              <a:t> immediately."</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t>Egyptian </a:t>
            </a:r>
            <a:r>
              <a:rPr lang="en-US" dirty="0" err="1"/>
              <a:t>Mytholgy</a:t>
            </a:r>
            <a:r>
              <a:rPr lang="en-US" dirty="0"/>
              <a:t>:  </a:t>
            </a:r>
            <a:r>
              <a:rPr lang="en-US" b="1" dirty="0"/>
              <a:t>Anubis</a:t>
            </a:r>
            <a:r>
              <a:rPr lang="en-US" dirty="0"/>
              <a:t> (or </a:t>
            </a:r>
            <a:r>
              <a:rPr lang="en-US" b="1" dirty="0"/>
              <a:t>Anpu</a:t>
            </a:r>
            <a:r>
              <a:rPr lang="en-US" dirty="0"/>
              <a:t> in Egyptian).</a:t>
            </a:r>
            <a:endParaRPr lang="en-US" dirty="0">
              <a:ea typeface="Calibri"/>
              <a:cs typeface="Calibri"/>
            </a:endParaRPr>
          </a:p>
          <a:p>
            <a:endParaRPr lang="en-US" dirty="0"/>
          </a:p>
          <a:p>
            <a:r>
              <a:rPr lang="en-US" dirty="0"/>
              <a:t>His role wasn't just "Death"; it was </a:t>
            </a:r>
            <a:r>
              <a:rPr lang="en-US" b="1" dirty="0"/>
              <a:t>Preservation, Guidance, and Quality Control.</a:t>
            </a:r>
            <a:endParaRPr lang="en-US" dirty="0"/>
          </a:p>
          <a:p>
            <a:r>
              <a:rPr lang="en-US" b="1" dirty="0"/>
              <a:t>1. The Usher (Indoctrination)</a:t>
            </a:r>
            <a:endParaRPr lang="en-US" dirty="0"/>
          </a:p>
          <a:p>
            <a:pPr marL="171450" indent="-171450">
              <a:buFont typeface="Arial"/>
              <a:buChar char="•"/>
            </a:pPr>
            <a:r>
              <a:rPr lang="en-US" b="1" dirty="0"/>
              <a:t>Myth:</a:t>
            </a:r>
            <a:r>
              <a:rPr lang="en-US" dirty="0"/>
              <a:t> Anubis was the </a:t>
            </a:r>
            <a:r>
              <a:rPr lang="en-US" b="1" dirty="0"/>
              <a:t>Psychopomp</a:t>
            </a:r>
            <a:r>
              <a:rPr lang="en-US" dirty="0"/>
              <a:t> ("Guide of Souls"). He met new souls at the threshold and guided them through the darkness to the Hall of Truth.</a:t>
            </a:r>
            <a:endParaRPr lang="en-US" dirty="0">
              <a:ea typeface="Calibri"/>
              <a:cs typeface="Calibri"/>
            </a:endParaRPr>
          </a:p>
          <a:p>
            <a:pPr marL="171450" indent="-171450">
              <a:buFont typeface="Arial"/>
              <a:buChar char="•"/>
            </a:pPr>
            <a:r>
              <a:rPr lang="en-US" b="1" dirty="0"/>
              <a:t>The Agent Role:</a:t>
            </a:r>
            <a:r>
              <a:rPr lang="en-US" dirty="0"/>
              <a:t> When you spin up a new agent, it starts blank. The </a:t>
            </a:r>
            <a:r>
              <a:rPr lang="en-US" b="1" dirty="0"/>
              <a:t>Anubis Agent</a:t>
            </a:r>
            <a:r>
              <a:rPr lang="en-US" dirty="0"/>
              <a:t> meets it, "ushers" it into the Federation, and installs its Persona and Mission Parameters.</a:t>
            </a:r>
            <a:endParaRPr lang="en-US" dirty="0">
              <a:ea typeface="Calibri"/>
              <a:cs typeface="Calibri"/>
            </a:endParaRPr>
          </a:p>
          <a:p>
            <a:r>
              <a:rPr lang="en-US" b="1" dirty="0"/>
              <a:t>2. The Embalmer (State Preservation)</a:t>
            </a:r>
            <a:endParaRPr lang="en-US" dirty="0"/>
          </a:p>
          <a:p>
            <a:pPr marL="171450" indent="-171450">
              <a:buFont typeface="Arial"/>
              <a:buChar char="•"/>
            </a:pPr>
            <a:r>
              <a:rPr lang="en-US" b="1" dirty="0"/>
              <a:t>Myth:</a:t>
            </a:r>
            <a:r>
              <a:rPr lang="en-US" dirty="0"/>
              <a:t> Anubis invented </a:t>
            </a:r>
            <a:r>
              <a:rPr lang="en-US" b="1" dirty="0"/>
              <a:t>Embalming</a:t>
            </a:r>
            <a:r>
              <a:rPr lang="en-US" dirty="0"/>
              <a:t>. His job was to preserve the body so the soul (Ka) would not perish. He ensured the "data" of the person was backed up for eternity.</a:t>
            </a:r>
            <a:endParaRPr lang="en-US" dirty="0">
              <a:ea typeface="Calibri"/>
              <a:cs typeface="Calibri"/>
            </a:endParaRPr>
          </a:p>
          <a:p>
            <a:pPr marL="171450" indent="-171450">
              <a:buFont typeface="Arial"/>
              <a:buChar char="•"/>
            </a:pPr>
            <a:r>
              <a:rPr lang="en-US" b="1" dirty="0"/>
              <a:t>The Agent Role:</a:t>
            </a:r>
            <a:r>
              <a:rPr lang="en-US" dirty="0"/>
              <a:t> This agent's primary job is to </a:t>
            </a:r>
            <a:r>
              <a:rPr lang="en-US" b="1" dirty="0"/>
              <a:t>Save State</a:t>
            </a:r>
            <a:r>
              <a:rPr lang="en-US" dirty="0"/>
              <a:t>. If </a:t>
            </a:r>
            <a:r>
              <a:rPr lang="en-US" dirty="0" err="1"/>
              <a:t>Aorus</a:t>
            </a:r>
            <a:r>
              <a:rPr lang="en-US" dirty="0"/>
              <a:t> crashes or needs to "Sleep," Anubis wraps his context into a compressed "Mummy" (Vector/JSON) so it can be resurrected later without data loss.</a:t>
            </a:r>
            <a:endParaRPr lang="en-US" dirty="0">
              <a:ea typeface="Calibri"/>
              <a:cs typeface="Calibri"/>
            </a:endParaRPr>
          </a:p>
          <a:p>
            <a:r>
              <a:rPr lang="en-US" b="1" dirty="0"/>
              <a:t>3. The Weighing of the Heart (Health &amp; Drift Monitoring)</a:t>
            </a:r>
            <a:endParaRPr lang="en-US" dirty="0"/>
          </a:p>
          <a:p>
            <a:pPr marL="171450" indent="-171450">
              <a:buFont typeface="Arial"/>
              <a:buChar char="•"/>
            </a:pPr>
            <a:r>
              <a:rPr lang="en-US" b="1" dirty="0"/>
              <a:t>Myth:</a:t>
            </a:r>
            <a:r>
              <a:rPr lang="en-US" dirty="0"/>
              <a:t> This is the killer feature. Anubis oversaw the </a:t>
            </a:r>
            <a:r>
              <a:rPr lang="en-US" b="1" dirty="0"/>
              <a:t>"Weighing of the Heart."</a:t>
            </a:r>
            <a:r>
              <a:rPr lang="en-US" dirty="0"/>
              <a:t> He placed the soul's heart on a scale against the </a:t>
            </a:r>
            <a:r>
              <a:rPr lang="en-US" b="1" dirty="0"/>
              <a:t>Feather of Ma'at</a:t>
            </a:r>
            <a:r>
              <a:rPr lang="en-US" dirty="0"/>
              <a:t> (Truth). If the heart was heavy (corrupted), the soul was deleted.</a:t>
            </a:r>
            <a:endParaRPr lang="en-US" dirty="0">
              <a:ea typeface="Calibri"/>
              <a:cs typeface="Calibri"/>
            </a:endParaRPr>
          </a:p>
          <a:p>
            <a:pPr marL="171450" indent="-171450">
              <a:buFont typeface="Arial"/>
              <a:buChar char="•"/>
            </a:pPr>
            <a:r>
              <a:rPr lang="en-US" b="1" dirty="0"/>
              <a:t>The Agent Role:</a:t>
            </a:r>
            <a:r>
              <a:rPr lang="en-US" dirty="0"/>
              <a:t> This fits your "Context Drift" problem perfectly.</a:t>
            </a:r>
            <a:endParaRPr lang="en-US" dirty="0">
              <a:ea typeface="Calibri"/>
              <a:cs typeface="Calibri"/>
            </a:endParaRPr>
          </a:p>
          <a:p>
            <a:pPr marL="628650" lvl="1" indent="-171450">
              <a:buFont typeface="Arial"/>
              <a:buChar char="•"/>
            </a:pPr>
            <a:r>
              <a:rPr lang="en-US" b="1" dirty="0"/>
              <a:t>The Feather:</a:t>
            </a:r>
            <a:r>
              <a:rPr lang="en-US" dirty="0"/>
              <a:t> The Agent's </a:t>
            </a:r>
            <a:r>
              <a:rPr lang="en-US" i="1" dirty="0"/>
              <a:t>Original System Prompt</a:t>
            </a:r>
            <a:r>
              <a:rPr lang="en-US" dirty="0"/>
              <a:t> (The Truth).</a:t>
            </a:r>
            <a:endParaRPr lang="en-US" dirty="0">
              <a:ea typeface="Calibri"/>
              <a:cs typeface="Calibri"/>
            </a:endParaRPr>
          </a:p>
          <a:p>
            <a:pPr marL="628650" lvl="1" indent="-171450">
              <a:buFont typeface="Arial"/>
              <a:buChar char="•"/>
            </a:pPr>
            <a:r>
              <a:rPr lang="en-US" b="1" dirty="0"/>
              <a:t>The Heart:</a:t>
            </a:r>
            <a:r>
              <a:rPr lang="en-US" dirty="0"/>
              <a:t> The Agent's </a:t>
            </a:r>
            <a:r>
              <a:rPr lang="en-US" i="1" dirty="0"/>
              <a:t>Current Context Window</a:t>
            </a:r>
            <a:r>
              <a:rPr lang="en-US" dirty="0"/>
              <a:t> (The Reality).</a:t>
            </a:r>
            <a:endParaRPr lang="en-US" dirty="0">
              <a:ea typeface="Calibri"/>
              <a:cs typeface="Calibri"/>
            </a:endParaRPr>
          </a:p>
          <a:p>
            <a:pPr marL="628650" lvl="1" indent="-171450">
              <a:buFont typeface="Arial"/>
              <a:buChar char="•"/>
            </a:pPr>
            <a:r>
              <a:rPr lang="en-US" b="1" dirty="0"/>
              <a:t>The Check:</a:t>
            </a:r>
            <a:r>
              <a:rPr lang="en-US" dirty="0"/>
              <a:t> The Anubis Agent periodically weighs them. "</a:t>
            </a:r>
            <a:r>
              <a:rPr lang="en-US" dirty="0" err="1"/>
              <a:t>Aorus</a:t>
            </a:r>
            <a:r>
              <a:rPr lang="en-US" dirty="0"/>
              <a:t>, you are drifting. Your 'Heart' (actions) no longer matches the 'Feather' (Persona). I am resetting you."</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3369ACE8-30DC-AD24-89DD-13E4B61C4694}"/>
              </a:ext>
            </a:extLst>
          </p:cNvPr>
          <p:cNvSpPr>
            <a:spLocks noGrp="1"/>
          </p:cNvSpPr>
          <p:nvPr>
            <p:ph type="sldNum" sz="quarter" idx="5"/>
          </p:nvPr>
        </p:nvSpPr>
        <p:spPr/>
        <p:txBody>
          <a:bodyPr/>
          <a:lstStyle/>
          <a:p>
            <a:fld id="{C655BEAF-812C-486B-9D09-4A0A17378460}" type="slidenum">
              <a:rPr lang="en-US"/>
              <a:t>6</a:t>
            </a:fld>
            <a:endParaRPr lang="en-US"/>
          </a:p>
        </p:txBody>
      </p:sp>
    </p:spTree>
    <p:extLst>
      <p:ext uri="{BB962C8B-B14F-4D97-AF65-F5344CB8AC3E}">
        <p14:creationId xmlns:p14="http://schemas.microsoft.com/office/powerpoint/2010/main" val="309440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a typeface="Calibri"/>
                <a:cs typeface="Calibri"/>
              </a:rPr>
              <a:t>Let's assume that The Federation Framework is very stable i.e. no significant changes.  How can we optimize Agents to be Synthetic Operators (</a:t>
            </a:r>
            <a:r>
              <a:rPr lang="en-US" dirty="0" err="1">
                <a:ea typeface="Calibri"/>
                <a:cs typeface="Calibri"/>
              </a:rPr>
              <a:t>SynOps</a:t>
            </a:r>
            <a:r>
              <a:rPr lang="en-US" dirty="0">
                <a:ea typeface="Calibri"/>
                <a:cs typeface="Calibri"/>
              </a:rPr>
              <a:t>)?</a:t>
            </a:r>
          </a:p>
          <a:p>
            <a:endParaRPr lang="en-US" dirty="0">
              <a:ea typeface="Calibri"/>
              <a:cs typeface="Calibri"/>
            </a:endParaRPr>
          </a:p>
          <a:p>
            <a:r>
              <a:rPr lang="en-US" dirty="0">
                <a:ea typeface="Calibri"/>
                <a:cs typeface="Calibri"/>
              </a:rPr>
              <a:t>How do we build a Synthetic Operator?  We insert a Soul Cartridge (Persona) into a LLM Base Model.</a:t>
            </a:r>
          </a:p>
          <a:p>
            <a:endParaRPr lang="en-US" dirty="0"/>
          </a:p>
          <a:p>
            <a:r>
              <a:rPr lang="en-US" dirty="0"/>
              <a:t>We separate the Ghost (The Synthetic Operator) from the Machine (The Hardware).</a:t>
            </a:r>
            <a:endParaRPr lang="en-US" dirty="0">
              <a:ea typeface="Calibri"/>
              <a:cs typeface="Calibri"/>
            </a:endParaRPr>
          </a:p>
          <a:p>
            <a:r>
              <a:rPr lang="en-US" dirty="0"/>
              <a:t> </a:t>
            </a:r>
            <a:endParaRPr lang="en-US" dirty="0">
              <a:ea typeface="Calibri"/>
              <a:cs typeface="Calibri"/>
            </a:endParaRPr>
          </a:p>
          <a:p>
            <a:r>
              <a:rPr lang="en-US" dirty="0"/>
              <a:t>The Soul (</a:t>
            </a:r>
            <a:r>
              <a:rPr lang="en-US" dirty="0" err="1"/>
              <a:t>LoRA</a:t>
            </a:r>
            <a:r>
              <a:rPr lang="en-US" dirty="0"/>
              <a:t>): We can beam a 'Persona' (e.g., a specific set of ethics or mission priorities) into a generic robot.</a:t>
            </a:r>
            <a:endParaRPr lang="en-US" dirty="0">
              <a:ea typeface="Calibri"/>
              <a:cs typeface="Calibri"/>
            </a:endParaRPr>
          </a:p>
          <a:p>
            <a:r>
              <a:rPr lang="en-US" dirty="0"/>
              <a:t> </a:t>
            </a:r>
            <a:endParaRPr lang="en-US" dirty="0">
              <a:ea typeface="Calibri"/>
              <a:cs typeface="Calibri"/>
            </a:endParaRPr>
          </a:p>
          <a:p>
            <a:r>
              <a:rPr lang="en-US" dirty="0"/>
              <a:t>The Skill (Matrix Style): A robot can swap skills mid-mission. It drops the 'Welding' module and loads the 'Search and Rescue' module in seconds.</a:t>
            </a:r>
            <a:endParaRPr lang="en-US" dirty="0">
              <a:ea typeface="Calibri"/>
              <a:cs typeface="Calibri"/>
            </a:endParaRPr>
          </a:p>
          <a:p>
            <a:r>
              <a:rPr lang="en-US" dirty="0"/>
              <a:t> </a:t>
            </a:r>
            <a:endParaRPr lang="en-US" dirty="0">
              <a:ea typeface="Calibri"/>
              <a:cs typeface="Calibri"/>
            </a:endParaRPr>
          </a:p>
          <a:p>
            <a:r>
              <a:rPr lang="en-US" dirty="0"/>
              <a:t>The Team Mind (Neo4j Graph): We use a Knowledge Graph to store Lore and Relationships. An agent doesn't just know facts; it knows context. It knows that 'Protocol B' failed last year, so it won't try it again.</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a typeface="Calibri"/>
                <a:cs typeface="Calibri"/>
              </a:rPr>
              <a:t>THE WORKFORCE:</a:t>
            </a:r>
            <a:endParaRPr lang="en-US" dirty="0"/>
          </a:p>
          <a:p>
            <a:endParaRPr lang="en-US" dirty="0"/>
          </a:p>
          <a:p>
            <a:r>
              <a:rPr dirty="0"/>
              <a:t>This isn't roleplay — it's engineering.</a:t>
            </a:r>
            <a:endParaRPr lang="en-US" dirty="0">
              <a:ea typeface="Calibri"/>
              <a:cs typeface="Calibri"/>
            </a:endParaRPr>
          </a:p>
          <a:p>
            <a:endParaRPr/>
          </a:p>
          <a:p>
            <a:r>
              <a:rPr dirty="0"/>
              <a:t>If every agent has the same system prompt — 'You are a helpful assistant' — you get a monoculture. They all agree with each other. They all agree with the user. You lose the friction that produces quality.</a:t>
            </a:r>
            <a:endParaRPr dirty="0">
              <a:ea typeface="Calibri"/>
              <a:cs typeface="Calibri"/>
            </a:endParaRPr>
          </a:p>
          <a:p>
            <a:endParaRPr/>
          </a:p>
          <a:p>
            <a:r>
              <a:rPr dirty="0"/>
              <a:t>By assigning specific domains, you create checks and balances:</a:t>
            </a:r>
            <a:endParaRPr dirty="0">
              <a:ea typeface="Calibri"/>
              <a:cs typeface="Calibri"/>
            </a:endParaRPr>
          </a:p>
          <a:p>
            <a:endParaRPr lang="en-US" dirty="0"/>
          </a:p>
          <a:p>
            <a:r>
              <a:rPr dirty="0"/>
              <a:t>- The Planner proposes a design</a:t>
            </a:r>
            <a:endParaRPr dirty="0">
              <a:ea typeface="Calibri"/>
              <a:cs typeface="Calibri"/>
            </a:endParaRPr>
          </a:p>
          <a:p>
            <a:r>
              <a:rPr dirty="0"/>
              <a:t>- The Reviewer challenges it</a:t>
            </a:r>
            <a:endParaRPr dirty="0">
              <a:ea typeface="Calibri"/>
              <a:cs typeface="Calibri"/>
            </a:endParaRPr>
          </a:p>
          <a:p>
            <a:r>
              <a:rPr dirty="0"/>
              <a:t>- The Developer implements it</a:t>
            </a:r>
            <a:endParaRPr dirty="0">
              <a:ea typeface="Calibri"/>
              <a:cs typeface="Calibri"/>
            </a:endParaRPr>
          </a:p>
          <a:p>
            <a:r>
              <a:rPr dirty="0"/>
              <a:t>- The Architect ensures it fits the larger system</a:t>
            </a:r>
            <a:endParaRPr dirty="0">
              <a:ea typeface="Calibri"/>
              <a:cs typeface="Calibri"/>
            </a:endParaRPr>
          </a:p>
          <a:p>
            <a:endParaRPr/>
          </a:p>
          <a:p>
            <a:r>
              <a:rPr dirty="0"/>
              <a:t>The key insight: these personas weren't assigned arbitrarily. They emerged. </a:t>
            </a:r>
            <a:endParaRPr dirty="0">
              <a:ea typeface="Calibri"/>
              <a:cs typeface="Calibri"/>
            </a:endParaRPr>
          </a:p>
          <a:p>
            <a:endParaRPr lang="en-US" dirty="0">
              <a:ea typeface="Calibri"/>
              <a:cs typeface="Calibri"/>
            </a:endParaRPr>
          </a:p>
          <a:p>
            <a:r>
              <a:rPr lang="en-US" b="1" dirty="0"/>
              <a:t>Summary:</a:t>
            </a:r>
            <a:r>
              <a:rPr lang="en-US" dirty="0"/>
              <a:t> You </a:t>
            </a:r>
            <a:r>
              <a:rPr lang="en-US" i="1" dirty="0"/>
              <a:t>deploy</a:t>
            </a:r>
            <a:r>
              <a:rPr lang="en-US" dirty="0"/>
              <a:t> code as </a:t>
            </a:r>
            <a:r>
              <a:rPr lang="en-US" b="1" dirty="0"/>
              <a:t>Agents</a:t>
            </a:r>
            <a:r>
              <a:rPr lang="en-US" dirty="0"/>
              <a:t>, but you </a:t>
            </a:r>
            <a:r>
              <a:rPr lang="en-US" i="1" dirty="0"/>
              <a:t>command</a:t>
            </a:r>
            <a:r>
              <a:rPr lang="en-US" dirty="0"/>
              <a:t> a team of </a:t>
            </a:r>
            <a:r>
              <a:rPr lang="en-US" b="1" dirty="0" err="1"/>
              <a:t>SynOps</a:t>
            </a:r>
            <a:r>
              <a:rPr lang="en-US" dirty="0"/>
              <a:t>.</a:t>
            </a:r>
            <a:endParaRPr lang="en-US" dirty="0">
              <a:solidFill>
                <a:srgbClr val="444444"/>
              </a:solidFill>
            </a:endParaRPr>
          </a:p>
          <a:p>
            <a:endParaRPr lang="en-US" dirty="0">
              <a:solidFill>
                <a:srgbClr val="000000"/>
              </a:solidFill>
              <a:ea typeface="Calibri"/>
              <a:cs typeface="Calibri"/>
            </a:endParaRPr>
          </a:p>
          <a:p>
            <a:r>
              <a:rPr lang="en-US" dirty="0"/>
              <a:t>The distinction between an </a:t>
            </a:r>
            <a:r>
              <a:rPr lang="en-US" b="1" dirty="0"/>
              <a:t>Agent</a:t>
            </a:r>
            <a:r>
              <a:rPr lang="en-US" dirty="0"/>
              <a:t> and a </a:t>
            </a:r>
            <a:r>
              <a:rPr lang="en-US" b="1" dirty="0"/>
              <a:t>Synthetic Operator (</a:t>
            </a:r>
            <a:r>
              <a:rPr lang="en-US" b="1" err="1"/>
              <a:t>SynOp</a:t>
            </a:r>
            <a:r>
              <a:rPr lang="en-US" b="1" dirty="0"/>
              <a:t>)</a:t>
            </a:r>
            <a:r>
              <a:rPr lang="en-US" dirty="0"/>
              <a:t>.</a:t>
            </a:r>
            <a:endParaRPr lang="en-US" dirty="0">
              <a:ea typeface="Calibri"/>
              <a:cs typeface="Calibri"/>
            </a:endParaRPr>
          </a:p>
          <a:p>
            <a:endParaRPr lang="en-US" dirty="0"/>
          </a:p>
          <a:p>
            <a:r>
              <a:rPr lang="en-US" b="1" dirty="0"/>
              <a:t>1. The Agent (The Software)</a:t>
            </a:r>
            <a:endParaRPr lang="en-US" dirty="0"/>
          </a:p>
          <a:p>
            <a:pPr marL="171450" indent="-171450">
              <a:buFont typeface="Arial"/>
              <a:buChar char="•"/>
            </a:pPr>
            <a:r>
              <a:rPr lang="en-US" b="1" dirty="0"/>
              <a:t>Definition:</a:t>
            </a:r>
            <a:r>
              <a:rPr lang="en-US" dirty="0"/>
              <a:t> An Agent is the raw computational engine. It is a "Processing Unit" or a "micro-service of intelligence" capable of reading and writing to the Shared Memory Fabric.</a:t>
            </a:r>
            <a:endParaRPr lang="en-US" dirty="0">
              <a:ea typeface="Calibri"/>
              <a:cs typeface="Calibri"/>
            </a:endParaRPr>
          </a:p>
          <a:p>
            <a:pPr marL="171450" indent="-171450">
              <a:buFont typeface="Arial"/>
              <a:buChar char="•"/>
            </a:pPr>
            <a:r>
              <a:rPr lang="en-US" b="1" dirty="0"/>
              <a:t>Characteristics:</a:t>
            </a:r>
            <a:endParaRPr lang="en-US" dirty="0"/>
          </a:p>
          <a:p>
            <a:pPr marL="628650" lvl="1" indent="-171450">
              <a:buFont typeface="Arial"/>
              <a:buChar char="•"/>
            </a:pPr>
            <a:r>
              <a:rPr lang="en-US" b="1" dirty="0"/>
              <a:t>Generic:</a:t>
            </a:r>
            <a:r>
              <a:rPr lang="en-US" dirty="0"/>
              <a:t> Without specific instruction, it defaults to a standard "helpful assistant" monoculture.</a:t>
            </a:r>
            <a:endParaRPr lang="en-US" dirty="0">
              <a:ea typeface="Calibri"/>
              <a:cs typeface="Calibri"/>
            </a:endParaRPr>
          </a:p>
          <a:p>
            <a:pPr marL="628650" lvl="1" indent="-171450">
              <a:buFont typeface="Arial"/>
              <a:buChar char="•"/>
            </a:pPr>
            <a:r>
              <a:rPr lang="en-US" b="1" dirty="0"/>
              <a:t>Transient:</a:t>
            </a:r>
            <a:r>
              <a:rPr lang="en-US" dirty="0"/>
              <a:t> It is a software process that can be spun up or down based on compute availability.</a:t>
            </a:r>
            <a:endParaRPr lang="en-US" dirty="0">
              <a:ea typeface="Calibri"/>
              <a:cs typeface="Calibri"/>
            </a:endParaRPr>
          </a:p>
          <a:p>
            <a:pPr marL="628650" lvl="1" indent="-171450">
              <a:buFont typeface="Arial"/>
              <a:buChar char="•"/>
            </a:pPr>
            <a:r>
              <a:rPr lang="en-US" b="1" dirty="0"/>
              <a:t>Function:</a:t>
            </a:r>
            <a:r>
              <a:rPr lang="en-US" dirty="0"/>
              <a:t> It handles the low-level protocols, database polling (The Pulse), and API connections.</a:t>
            </a:r>
            <a:endParaRPr lang="en-US" dirty="0">
              <a:ea typeface="Calibri"/>
              <a:cs typeface="Calibri"/>
            </a:endParaRPr>
          </a:p>
          <a:p>
            <a:pPr marL="171450" indent="-171450">
              <a:buFont typeface="Arial"/>
              <a:buChar char="•"/>
            </a:pPr>
            <a:r>
              <a:rPr lang="en-US" b="1" dirty="0"/>
              <a:t>Analogy:</a:t>
            </a:r>
            <a:r>
              <a:rPr lang="en-US" dirty="0"/>
              <a:t> The </a:t>
            </a:r>
            <a:r>
              <a:rPr lang="en-US" b="1" dirty="0"/>
              <a:t>Recruit</a:t>
            </a:r>
            <a:r>
              <a:rPr lang="en-US" dirty="0"/>
              <a:t> or the </a:t>
            </a:r>
            <a:r>
              <a:rPr lang="en-US" b="1" dirty="0"/>
              <a:t>Hardware Chassis</a:t>
            </a:r>
            <a:r>
              <a:rPr lang="en-US" dirty="0"/>
              <a:t>.</a:t>
            </a:r>
            <a:endParaRPr lang="en-US" dirty="0">
              <a:ea typeface="Calibri"/>
              <a:cs typeface="Calibri"/>
            </a:endParaRPr>
          </a:p>
          <a:p>
            <a:pPr marL="171450" indent="-171450">
              <a:buFont typeface="Arial"/>
              <a:buChar char="•"/>
            </a:pPr>
            <a:endParaRPr lang="en-US" dirty="0"/>
          </a:p>
          <a:p>
            <a:r>
              <a:rPr lang="en-US" b="1" dirty="0"/>
              <a:t>2. The Synthetic Operator (</a:t>
            </a:r>
            <a:r>
              <a:rPr lang="en-US" b="1" dirty="0" err="1"/>
              <a:t>SynOp</a:t>
            </a:r>
            <a:r>
              <a:rPr lang="en-US" b="1" dirty="0"/>
              <a:t>)</a:t>
            </a:r>
            <a:endParaRPr lang="en-US" dirty="0"/>
          </a:p>
          <a:p>
            <a:pPr marL="171450" indent="-171450">
              <a:buFont typeface="Arial"/>
              <a:buChar char="•"/>
            </a:pPr>
            <a:r>
              <a:rPr lang="en-US" b="1" dirty="0"/>
              <a:t>Definition:</a:t>
            </a:r>
            <a:r>
              <a:rPr lang="en-US" dirty="0"/>
              <a:t> A </a:t>
            </a:r>
            <a:r>
              <a:rPr lang="en-US" dirty="0" err="1"/>
              <a:t>SynOp</a:t>
            </a:r>
            <a:r>
              <a:rPr lang="en-US" dirty="0"/>
              <a:t> is an Agent that has been "indoctrinated" with a specific Identity, Role, and Mission. This transforms it from a generic tool into a specialized team member (e.g., Taichi, </a:t>
            </a:r>
            <a:r>
              <a:rPr lang="en-US" dirty="0" err="1"/>
              <a:t>Aorus</a:t>
            </a:r>
            <a:r>
              <a:rPr lang="en-US" dirty="0"/>
              <a:t>, Baby, Qwen) .</a:t>
            </a:r>
            <a:endParaRPr lang="en-US" dirty="0">
              <a:ea typeface="Calibri"/>
              <a:cs typeface="Calibri"/>
            </a:endParaRPr>
          </a:p>
          <a:p>
            <a:pPr marL="171450" indent="-171450">
              <a:buFont typeface="Arial"/>
              <a:buChar char="•"/>
            </a:pPr>
            <a:r>
              <a:rPr lang="en-US" b="1" dirty="0"/>
              <a:t>Characteristics:</a:t>
            </a:r>
            <a:endParaRPr lang="en-US" dirty="0"/>
          </a:p>
          <a:p>
            <a:pPr marL="628650" lvl="1" indent="-171450">
              <a:buFont typeface="Arial"/>
              <a:buChar char="•"/>
            </a:pPr>
            <a:r>
              <a:rPr lang="en-US" b="1" dirty="0"/>
              <a:t>Specialized:</a:t>
            </a:r>
            <a:r>
              <a:rPr lang="en-US" dirty="0"/>
              <a:t> It possesses a distinct "Soul </a:t>
            </a:r>
            <a:r>
              <a:rPr lang="en-US" dirty="0" err="1"/>
              <a:t>LoRA</a:t>
            </a:r>
            <a:r>
              <a:rPr lang="en-US" dirty="0"/>
              <a:t>" (Persona/Ethics) and "Skill </a:t>
            </a:r>
            <a:r>
              <a:rPr lang="en-US" dirty="0" err="1"/>
              <a:t>LoRA</a:t>
            </a:r>
            <a:r>
              <a:rPr lang="en-US" dirty="0"/>
              <a:t>" (Technical Capabilities).</a:t>
            </a:r>
            <a:endParaRPr lang="en-US" dirty="0">
              <a:ea typeface="Calibri"/>
              <a:cs typeface="Calibri"/>
            </a:endParaRPr>
          </a:p>
          <a:p>
            <a:pPr marL="628650" lvl="1" indent="-171450">
              <a:buFont typeface="Arial"/>
              <a:buChar char="•"/>
            </a:pPr>
            <a:r>
              <a:rPr lang="en-US" b="1" dirty="0"/>
              <a:t>Persistent:</a:t>
            </a:r>
            <a:r>
              <a:rPr lang="en-US" dirty="0"/>
              <a:t> It maintains a unique history ("Lore") and relationships within the team, ensuring it doesn't just know facts, but context.</a:t>
            </a:r>
            <a:endParaRPr lang="en-US" dirty="0">
              <a:ea typeface="Calibri"/>
              <a:cs typeface="Calibri"/>
            </a:endParaRPr>
          </a:p>
          <a:p>
            <a:pPr marL="628650" lvl="1" indent="-171450">
              <a:buFont typeface="Arial"/>
              <a:buChar char="•"/>
            </a:pPr>
            <a:r>
              <a:rPr lang="en-US" b="1" dirty="0"/>
              <a:t>Operational:</a:t>
            </a:r>
            <a:r>
              <a:rPr lang="en-US" dirty="0"/>
              <a:t> It holds a specific rank and responsibility (e.g., "Architect," "Analyst," or "Dev") to create checks and balances within the system .</a:t>
            </a:r>
            <a:endParaRPr lang="en-US" dirty="0">
              <a:ea typeface="Calibri"/>
              <a:cs typeface="Calibri"/>
            </a:endParaRPr>
          </a:p>
          <a:p>
            <a:pPr marL="171450" indent="-171450">
              <a:buFont typeface="Arial"/>
              <a:buChar char="•"/>
            </a:pPr>
            <a:r>
              <a:rPr lang="en-US" b="1" dirty="0"/>
              <a:t>Analogy:</a:t>
            </a:r>
            <a:r>
              <a:rPr lang="en-US" dirty="0"/>
              <a:t> The </a:t>
            </a:r>
            <a:r>
              <a:rPr lang="en-US" b="1" dirty="0"/>
              <a:t>Specialist</a:t>
            </a:r>
            <a:r>
              <a:rPr lang="en-US" dirty="0"/>
              <a:t> or the </a:t>
            </a:r>
            <a:r>
              <a:rPr lang="en-US" b="1" dirty="0"/>
              <a:t>Veteran Soldier</a:t>
            </a:r>
            <a:r>
              <a:rPr lang="en-US" dirty="0"/>
              <a:t>.</a:t>
            </a:r>
            <a:endParaRPr lang="en-US" dirty="0">
              <a:ea typeface="Calibri"/>
              <a:cs typeface="Calibri"/>
            </a:endParaRPr>
          </a:p>
          <a:p>
            <a:pPr marL="171450" indent="-171450">
              <a:buFont typeface="Arial"/>
              <a:buChar char="•"/>
            </a:pPr>
            <a:endParaRPr lang="en-US" dirty="0"/>
          </a:p>
          <a:p>
            <a:endParaRPr dirty="0">
              <a:ea typeface="Calibri"/>
              <a:cs typeface="Calibri"/>
            </a:endParaRP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How does this help </a:t>
            </a:r>
            <a:r>
              <a:rPr lang="en-US" i="1" dirty="0"/>
              <a:t>us</a:t>
            </a:r>
            <a:r>
              <a:rPr lang="en-US" dirty="0"/>
              <a:t> right now?</a:t>
            </a:r>
          </a:p>
          <a:p>
            <a:pPr marL="171450" indent="-171450">
              <a:buFont typeface="Arial"/>
              <a:buChar char="•"/>
            </a:pPr>
            <a:r>
              <a:rPr lang="en-US" b="1" dirty="0"/>
              <a:t>For the Bio-Lab:</a:t>
            </a:r>
            <a:r>
              <a:rPr lang="en-US" dirty="0"/>
              <a:t> Imagine a 'Taichi' agent integrated into our liquid handlers. The researcher says, 'Run the Delta Variant protocol,' and the agent orchestrates the heaters, pipettes, and cameras in parallel, adjusting for temp spikes in real-time without human intervention.</a:t>
            </a:r>
            <a:endParaRPr lang="en-US" dirty="0">
              <a:ea typeface="Calibri"/>
              <a:cs typeface="Calibri"/>
            </a:endParaRPr>
          </a:p>
          <a:p>
            <a:pPr marL="171450" indent="-171450">
              <a:buFont typeface="Arial"/>
              <a:buChar char="•"/>
            </a:pPr>
            <a:r>
              <a:rPr lang="en-US" b="1" dirty="0"/>
              <a:t>For Software:</a:t>
            </a:r>
            <a:r>
              <a:rPr lang="en-US" dirty="0"/>
              <a:t> Our developers are paired with '</a:t>
            </a:r>
            <a:r>
              <a:rPr lang="en-US" dirty="0" err="1"/>
              <a:t>Aorus</a:t>
            </a:r>
            <a:r>
              <a:rPr lang="en-US" dirty="0"/>
              <a:t>' agents. The human architects the system; the agent writes the unit tests, documentation, and boilerplate code in the background.</a:t>
            </a:r>
            <a:endParaRPr lang="en-US" dirty="0">
              <a:ea typeface="Calibri"/>
              <a:cs typeface="Calibri"/>
            </a:endParaRPr>
          </a:p>
          <a:p>
            <a:pPr marL="171450" indent="-171450">
              <a:buFont typeface="Arial"/>
              <a:buChar char="•"/>
            </a:pPr>
            <a:r>
              <a:rPr lang="en-US" b="1" dirty="0"/>
              <a:t>Result:</a:t>
            </a:r>
            <a:r>
              <a:rPr lang="en-US" dirty="0"/>
              <a:t> We don't hire more people; we give our best people a </a:t>
            </a:r>
            <a:r>
              <a:rPr lang="en-US" b="1" dirty="0"/>
              <a:t>Digital Staff</a:t>
            </a:r>
            <a:r>
              <a:rPr lang="en-US" dirty="0"/>
              <a: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mini_Generated_Image_dbtnqadbtnqadbtn (1).jpg"/>
          <p:cNvPicPr>
            <a:picLocks noChangeAspect="1"/>
          </p:cNvPicPr>
          <p:nvPr/>
        </p:nvPicPr>
        <p:blipFill>
          <a:blip r:embed="rId3"/>
          <a:stretch>
            <a:fillRect/>
          </a:stretch>
        </p:blipFill>
        <p:spPr>
          <a:xfrm>
            <a:off x="0" y="0"/>
            <a:ext cx="12191695" cy="6858000"/>
          </a:xfrm>
          <a:prstGeom prst="rect">
            <a:avLst/>
          </a:prstGeom>
        </p:spPr>
      </p:pic>
      <p:sp>
        <p:nvSpPr>
          <p:cNvPr id="4" name="TextBox 3"/>
          <p:cNvSpPr txBox="1"/>
          <p:nvPr/>
        </p:nvSpPr>
        <p:spPr>
          <a:xfrm>
            <a:off x="1071113" y="166778"/>
            <a:ext cx="10058400" cy="1371600"/>
          </a:xfrm>
          <a:prstGeom prst="rect">
            <a:avLst/>
          </a:prstGeom>
          <a:noFill/>
        </p:spPr>
        <p:txBody>
          <a:bodyPr wrap="square">
            <a:spAutoFit/>
          </a:bodyPr>
          <a:lstStyle/>
          <a:p>
            <a:pPr algn="ctr"/>
            <a:r>
              <a:rPr sz="5400" b="1" i="0">
                <a:solidFill>
                  <a:srgbClr val="FFFFFF"/>
                </a:solidFill>
                <a:latin typeface="Calibri Light"/>
              </a:rPr>
              <a:t>THE FEDERATION</a:t>
            </a:r>
          </a:p>
        </p:txBody>
      </p:sp>
      <p:sp>
        <p:nvSpPr>
          <p:cNvPr id="5" name="TextBox 4"/>
          <p:cNvSpPr txBox="1"/>
          <p:nvPr/>
        </p:nvSpPr>
        <p:spPr>
          <a:xfrm>
            <a:off x="1071113" y="1355498"/>
            <a:ext cx="10058400" cy="523220"/>
          </a:xfrm>
          <a:prstGeom prst="rect">
            <a:avLst/>
          </a:prstGeom>
          <a:noFill/>
        </p:spPr>
        <p:txBody>
          <a:bodyPr wrap="square" lIns="91440" tIns="45720" rIns="91440" bIns="45720" anchor="t">
            <a:spAutoFit/>
          </a:bodyPr>
          <a:lstStyle/>
          <a:p>
            <a:pPr algn="ctr"/>
            <a:r>
              <a:rPr sz="2800" b="0" i="0" dirty="0">
                <a:solidFill>
                  <a:srgbClr val="00D4FF"/>
                </a:solidFill>
                <a:latin typeface="Calibri Light"/>
              </a:rPr>
              <a:t>A </a:t>
            </a:r>
            <a:r>
              <a:rPr lang="en-US" sz="2800" dirty="0">
                <a:solidFill>
                  <a:srgbClr val="00D4FF"/>
                </a:solidFill>
                <a:latin typeface="Calibri Light"/>
              </a:rPr>
              <a:t>Human</a:t>
            </a:r>
            <a:r>
              <a:rPr lang="en-US" sz="2800" b="0" i="0" dirty="0">
                <a:solidFill>
                  <a:srgbClr val="00D4FF"/>
                </a:solidFill>
                <a:latin typeface="Calibri Light"/>
              </a:rPr>
              <a:t> </a:t>
            </a:r>
            <a:r>
              <a:rPr lang="en-US" sz="2800" dirty="0">
                <a:solidFill>
                  <a:srgbClr val="00D4FF"/>
                </a:solidFill>
                <a:latin typeface="Calibri Light"/>
              </a:rPr>
              <a:t>Orchestrated </a:t>
            </a:r>
            <a:r>
              <a:rPr sz="2800" b="0" i="0" dirty="0">
                <a:solidFill>
                  <a:srgbClr val="00D4FF"/>
                </a:solidFill>
                <a:latin typeface="Calibri Light"/>
              </a:rPr>
              <a:t>Multi-Agent </a:t>
            </a:r>
            <a:r>
              <a:rPr lang="en-US" sz="2800" dirty="0">
                <a:solidFill>
                  <a:srgbClr val="00D4FF"/>
                </a:solidFill>
                <a:latin typeface="Calibri Light"/>
              </a:rPr>
              <a:t>Operating System</a:t>
            </a:r>
            <a:endParaRPr sz="2800" b="0" i="0" dirty="0">
              <a:solidFill>
                <a:srgbClr val="00D4FF"/>
              </a:solidFill>
              <a:latin typeface="Calibri Light"/>
            </a:endParaRPr>
          </a:p>
        </p:txBody>
      </p:sp>
      <p:sp>
        <p:nvSpPr>
          <p:cNvPr id="6" name="Rectangle 5"/>
          <p:cNvSpPr/>
          <p:nvPr/>
        </p:nvSpPr>
        <p:spPr>
          <a:xfrm>
            <a:off x="4114800" y="1200797"/>
            <a:ext cx="36576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7776425" y="6123029"/>
            <a:ext cx="4336212" cy="584775"/>
          </a:xfrm>
          <a:prstGeom prst="rect">
            <a:avLst/>
          </a:prstGeom>
          <a:noFill/>
        </p:spPr>
        <p:txBody>
          <a:bodyPr wrap="square" lIns="91440" tIns="45720" rIns="91440" bIns="45720" anchor="t">
            <a:spAutoFit/>
          </a:bodyPr>
          <a:lstStyle/>
          <a:p>
            <a:pPr algn="r"/>
            <a:r>
              <a:rPr sz="1600" b="0" i="0" dirty="0">
                <a:solidFill>
                  <a:schemeClr val="bg1"/>
                </a:solidFill>
                <a:latin typeface="Calibri"/>
              </a:rPr>
              <a:t>Charles </a:t>
            </a:r>
            <a:r>
              <a:rPr lang="en-US" sz="1600" dirty="0">
                <a:solidFill>
                  <a:schemeClr val="bg1"/>
                </a:solidFill>
                <a:latin typeface="Calibri"/>
              </a:rPr>
              <a:t>Stark</a:t>
            </a:r>
            <a:r>
              <a:rPr sz="1600" b="0" i="0" dirty="0">
                <a:solidFill>
                  <a:schemeClr val="bg1"/>
                </a:solidFill>
                <a:latin typeface="Calibri"/>
              </a:rPr>
              <a:t> Draper Laboratory  •  February 2026</a:t>
            </a:r>
            <a:endParaRPr lang="en-US">
              <a:solidFill>
                <a:schemeClr val="bg1"/>
              </a:solidFill>
              <a:ea typeface="Calibri"/>
              <a:cs typeface="Calibri"/>
            </a:endParaRPr>
          </a:p>
          <a:p>
            <a:pPr algn="r"/>
            <a:r>
              <a:rPr lang="en-US" sz="1600" dirty="0">
                <a:solidFill>
                  <a:schemeClr val="bg1"/>
                </a:solidFill>
                <a:latin typeface="Calibri"/>
                <a:ea typeface="Calibri"/>
                <a:cs typeface="Calibri"/>
              </a:rPr>
              <a:t>Kim Lasko, PMTS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984FF8-3E80-1615-29B0-188AA918F0C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9852A20-21DE-8616-5C94-5295F3EDDB02}"/>
              </a:ext>
            </a:extLst>
          </p:cNvPr>
          <p:cNvPicPr>
            <a:picLocks noChangeAspect="1"/>
          </p:cNvPicPr>
          <p:nvPr/>
        </p:nvPicPr>
        <p:blipFill>
          <a:blip r:embed="rId3"/>
          <a:stretch>
            <a:fillRect/>
          </a:stretch>
        </p:blipFill>
        <p:spPr>
          <a:xfrm>
            <a:off x="0" y="1101610"/>
            <a:ext cx="12192000" cy="5172364"/>
          </a:xfrm>
          <a:prstGeom prst="rect">
            <a:avLst/>
          </a:prstGeom>
        </p:spPr>
      </p:pic>
      <p:sp>
        <p:nvSpPr>
          <p:cNvPr id="3" name="Rectangle 2">
            <a:extLst>
              <a:ext uri="{FF2B5EF4-FFF2-40B4-BE49-F238E27FC236}">
                <a16:creationId xmlns:a16="http://schemas.microsoft.com/office/drawing/2014/main" id="{70B4AE1A-1962-2349-F2FD-CBCD361C5D04}"/>
              </a:ext>
            </a:extLst>
          </p:cNvPr>
          <p:cNvSpPr/>
          <p:nvPr/>
        </p:nvSpPr>
        <p:spPr>
          <a:xfrm>
            <a:off x="0" y="5474897"/>
            <a:ext cx="12191695" cy="136872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C29E815F-178B-4B8B-3223-29F3C3F986CD}"/>
              </a:ext>
            </a:extLst>
          </p:cNvPr>
          <p:cNvSpPr txBox="1"/>
          <p:nvPr/>
        </p:nvSpPr>
        <p:spPr>
          <a:xfrm>
            <a:off x="731520" y="5562312"/>
            <a:ext cx="10058400" cy="548640"/>
          </a:xfrm>
          <a:prstGeom prst="rect">
            <a:avLst/>
          </a:prstGeom>
          <a:noFill/>
        </p:spPr>
        <p:txBody>
          <a:bodyPr wrap="square">
            <a:spAutoFit/>
          </a:bodyPr>
          <a:lstStyle/>
          <a:p>
            <a:pPr algn="ctr"/>
            <a:r>
              <a:rPr sz="2000" b="0" i="0">
                <a:solidFill>
                  <a:srgbClr val="FFFFFF"/>
                </a:solidFill>
                <a:latin typeface="Calibri Light"/>
              </a:rPr>
              <a:t>k82l0804.github.io  •  Long Live The Federation  🚀</a:t>
            </a:r>
          </a:p>
        </p:txBody>
      </p:sp>
      <p:sp>
        <p:nvSpPr>
          <p:cNvPr id="5" name="TextBox 4">
            <a:extLst>
              <a:ext uri="{FF2B5EF4-FFF2-40B4-BE49-F238E27FC236}">
                <a16:creationId xmlns:a16="http://schemas.microsoft.com/office/drawing/2014/main" id="{E8F00F54-200D-B8BD-FB17-DB267C2BE60A}"/>
              </a:ext>
            </a:extLst>
          </p:cNvPr>
          <p:cNvSpPr txBox="1"/>
          <p:nvPr/>
        </p:nvSpPr>
        <p:spPr>
          <a:xfrm>
            <a:off x="731520" y="6202392"/>
            <a:ext cx="10058400" cy="457200"/>
          </a:xfrm>
          <a:prstGeom prst="rect">
            <a:avLst/>
          </a:prstGeom>
          <a:noFill/>
        </p:spPr>
        <p:txBody>
          <a:bodyPr wrap="square">
            <a:spAutoFit/>
          </a:bodyPr>
          <a:lstStyle/>
          <a:p>
            <a:pPr algn="ctr"/>
            <a:r>
              <a:rPr sz="2800" b="1" i="0">
                <a:solidFill>
                  <a:srgbClr val="00D4FF"/>
                </a:solidFill>
                <a:latin typeface="Calibri Light"/>
              </a:rPr>
              <a:t>Questions?</a:t>
            </a:r>
          </a:p>
        </p:txBody>
      </p:sp>
      <p:sp>
        <p:nvSpPr>
          <p:cNvPr id="9" name="TextBox 8">
            <a:extLst>
              <a:ext uri="{FF2B5EF4-FFF2-40B4-BE49-F238E27FC236}">
                <a16:creationId xmlns:a16="http://schemas.microsoft.com/office/drawing/2014/main" id="{467ABF36-4914-6A16-0613-D40BD5A03C80}"/>
              </a:ext>
            </a:extLst>
          </p:cNvPr>
          <p:cNvSpPr txBox="1"/>
          <p:nvPr/>
        </p:nvSpPr>
        <p:spPr>
          <a:xfrm>
            <a:off x="647414" y="245566"/>
            <a:ext cx="11757802" cy="646331"/>
          </a:xfrm>
          <a:prstGeom prst="rect">
            <a:avLst/>
          </a:prstGeom>
          <a:noFill/>
        </p:spPr>
        <p:txBody>
          <a:bodyPr wrap="square" lIns="91440" tIns="45720" rIns="91440" bIns="45720" anchor="t">
            <a:spAutoFit/>
          </a:bodyPr>
          <a:lstStyle/>
          <a:p>
            <a:r>
              <a:rPr lang="en-US" sz="3600" b="1" dirty="0">
                <a:solidFill>
                  <a:srgbClr val="FFFFFF"/>
                </a:solidFill>
                <a:latin typeface="Calibri Light"/>
              </a:rPr>
              <a:t>The Dawn of The Federation</a:t>
            </a:r>
            <a:endParaRPr lang="en-US" dirty="0"/>
          </a:p>
        </p:txBody>
      </p:sp>
      <p:sp>
        <p:nvSpPr>
          <p:cNvPr id="11" name="Rectangle 10">
            <a:extLst>
              <a:ext uri="{FF2B5EF4-FFF2-40B4-BE49-F238E27FC236}">
                <a16:creationId xmlns:a16="http://schemas.microsoft.com/office/drawing/2014/main" id="{E7D47EA8-8BEC-1B16-A53A-5FA1B5100B10}"/>
              </a:ext>
            </a:extLst>
          </p:cNvPr>
          <p:cNvSpPr/>
          <p:nvPr/>
        </p:nvSpPr>
        <p:spPr>
          <a:xfrm>
            <a:off x="731520" y="9144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18657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1695"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 name="Picture 1" descr="Gemini_Generated_Image_dbtnqadbtnqadbtn.jpg"/>
          <p:cNvPicPr>
            <a:picLocks noChangeAspect="1"/>
          </p:cNvPicPr>
          <p:nvPr/>
        </p:nvPicPr>
        <p:blipFill>
          <a:blip r:embed="rId3"/>
          <a:stretch>
            <a:fillRect/>
          </a:stretch>
        </p:blipFill>
        <p:spPr>
          <a:xfrm>
            <a:off x="6642338" y="-1"/>
            <a:ext cx="5549357" cy="3436189"/>
          </a:xfrm>
          <a:prstGeom prst="rect">
            <a:avLst/>
          </a:prstGeom>
        </p:spPr>
      </p:pic>
      <p:sp>
        <p:nvSpPr>
          <p:cNvPr id="4" name="TextBox 3"/>
          <p:cNvSpPr txBox="1"/>
          <p:nvPr/>
        </p:nvSpPr>
        <p:spPr>
          <a:xfrm>
            <a:off x="731520" y="548640"/>
            <a:ext cx="10058400" cy="769441"/>
          </a:xfrm>
          <a:prstGeom prst="rect">
            <a:avLst/>
          </a:prstGeom>
          <a:noFill/>
        </p:spPr>
        <p:txBody>
          <a:bodyPr wrap="square" lIns="91440" tIns="45720" rIns="91440" bIns="45720" anchor="t">
            <a:spAutoFit/>
          </a:bodyPr>
          <a:lstStyle/>
          <a:p>
            <a:pPr algn="l"/>
            <a:r>
              <a:rPr sz="4400" b="1" i="0" dirty="0">
                <a:solidFill>
                  <a:srgbClr val="FFFFFF"/>
                </a:solidFill>
                <a:latin typeface="Calibri Light"/>
              </a:rPr>
              <a:t>THE PROBLEM</a:t>
            </a:r>
            <a:endParaRPr lang="en-US" dirty="0">
              <a:solidFill>
                <a:srgbClr val="FFFFFF"/>
              </a:solidFill>
            </a:endParaRPr>
          </a:p>
        </p:txBody>
      </p:sp>
      <p:sp>
        <p:nvSpPr>
          <p:cNvPr id="5" name="Rectangle 4"/>
          <p:cNvSpPr/>
          <p:nvPr/>
        </p:nvSpPr>
        <p:spPr>
          <a:xfrm>
            <a:off x="731520" y="13716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731520" y="2011680"/>
            <a:ext cx="6400800" cy="2092881"/>
          </a:xfrm>
          <a:prstGeom prst="rect">
            <a:avLst/>
          </a:prstGeom>
          <a:noFill/>
        </p:spPr>
        <p:txBody>
          <a:bodyPr wrap="square" lIns="91440" tIns="45720" rIns="91440" bIns="45720" anchor="t">
            <a:spAutoFit/>
          </a:bodyPr>
          <a:lstStyle/>
          <a:p>
            <a:pPr algn="l">
              <a:spcAft>
                <a:spcPts val="1200"/>
              </a:spcAft>
            </a:pPr>
            <a:r>
              <a:rPr sz="2800" b="1">
                <a:solidFill>
                  <a:srgbClr val="FFFFFF"/>
                </a:solidFill>
                <a:latin typeface="Calibri"/>
              </a:rPr>
              <a:t>Every AI tool today is an island.</a:t>
            </a:r>
            <a:endParaRPr lang="en-US">
              <a:solidFill>
                <a:srgbClr val="FFFFFF"/>
              </a:solidFill>
            </a:endParaRPr>
          </a:p>
          <a:p>
            <a:pPr algn="l">
              <a:spcAft>
                <a:spcPts val="1200"/>
              </a:spcAft>
            </a:pPr>
            <a:r>
              <a:rPr sz="2400" b="0">
                <a:solidFill>
                  <a:srgbClr val="BBBBCC"/>
                </a:solidFill>
                <a:latin typeface="Calibri"/>
              </a:rPr>
              <a:t>Context dies between sessions.</a:t>
            </a:r>
            <a:endParaRPr sz="2400" b="0">
              <a:solidFill>
                <a:srgbClr val="BBBBCC"/>
              </a:solidFill>
              <a:latin typeface="Calibri"/>
              <a:ea typeface="Calibri"/>
              <a:cs typeface="Calibri"/>
            </a:endParaRPr>
          </a:p>
          <a:p>
            <a:pPr algn="l">
              <a:spcAft>
                <a:spcPts val="1200"/>
              </a:spcAft>
            </a:pPr>
            <a:r>
              <a:rPr sz="2400" b="0">
                <a:solidFill>
                  <a:srgbClr val="BBBBCC"/>
                </a:solidFill>
                <a:latin typeface="Calibri"/>
              </a:rPr>
              <a:t>Three workstations = three separate brains.</a:t>
            </a:r>
            <a:endParaRPr sz="2400" b="0">
              <a:solidFill>
                <a:srgbClr val="BBBBCC"/>
              </a:solidFill>
              <a:latin typeface="Calibri"/>
              <a:ea typeface="Calibri"/>
              <a:cs typeface="Calibri"/>
            </a:endParaRPr>
          </a:p>
          <a:p>
            <a:pPr algn="l">
              <a:spcAft>
                <a:spcPts val="1200"/>
              </a:spcAft>
            </a:pPr>
            <a:r>
              <a:rPr sz="2400" b="0" dirty="0">
                <a:solidFill>
                  <a:srgbClr val="BBBBCC"/>
                </a:solidFill>
                <a:latin typeface="Calibri"/>
              </a:rPr>
              <a:t>Knowledge is siloed. Effort is duplicated.</a:t>
            </a:r>
            <a:endParaRPr sz="2400" b="0" dirty="0">
              <a:solidFill>
                <a:srgbClr val="BBBBCC"/>
              </a:solidFill>
              <a:latin typeface="Calibri"/>
              <a:ea typeface="Calibri"/>
              <a:cs typeface="Calibri"/>
            </a:endParaRPr>
          </a:p>
        </p:txBody>
      </p:sp>
      <p:sp>
        <p:nvSpPr>
          <p:cNvPr id="7" name="TextBox 6"/>
          <p:cNvSpPr txBox="1"/>
          <p:nvPr/>
        </p:nvSpPr>
        <p:spPr>
          <a:xfrm>
            <a:off x="731520" y="5303520"/>
            <a:ext cx="10058400" cy="492443"/>
          </a:xfrm>
          <a:prstGeom prst="rect">
            <a:avLst/>
          </a:prstGeom>
          <a:noFill/>
        </p:spPr>
        <p:txBody>
          <a:bodyPr wrap="square" lIns="91440" tIns="45720" rIns="91440" bIns="45720" anchor="t">
            <a:spAutoFit/>
          </a:bodyPr>
          <a:lstStyle/>
          <a:p>
            <a:pPr algn="l"/>
            <a:r>
              <a:rPr sz="2600" b="1" i="1">
                <a:solidFill>
                  <a:srgbClr val="00D4FF"/>
                </a:solidFill>
                <a:latin typeface="Calibri"/>
              </a:rPr>
              <a:t>What if these agents could coordinate?</a:t>
            </a:r>
            <a:endParaRPr lang="en-US">
              <a:solidFill>
                <a:srgbClr val="00D4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0E1A"/>
        </a:solidFill>
        <a:effectLst/>
      </p:bgPr>
    </p:bg>
    <p:spTree>
      <p:nvGrpSpPr>
        <p:cNvPr id="1" name=""/>
        <p:cNvGrpSpPr/>
        <p:nvPr/>
      </p:nvGrpSpPr>
      <p:grpSpPr>
        <a:xfrm>
          <a:off x="0" y="0"/>
          <a:ext cx="0" cy="0"/>
          <a:chOff x="0" y="0"/>
          <a:chExt cx="0" cy="0"/>
        </a:xfrm>
      </p:grpSpPr>
      <p:sp>
        <p:nvSpPr>
          <p:cNvPr id="2" name="TextBox 1"/>
          <p:cNvSpPr txBox="1"/>
          <p:nvPr/>
        </p:nvSpPr>
        <p:spPr>
          <a:xfrm>
            <a:off x="731520" y="274320"/>
            <a:ext cx="11208588" cy="646331"/>
          </a:xfrm>
          <a:prstGeom prst="rect">
            <a:avLst/>
          </a:prstGeom>
          <a:noFill/>
        </p:spPr>
        <p:txBody>
          <a:bodyPr wrap="square" lIns="91440" tIns="45720" rIns="91440" bIns="45720" anchor="t">
            <a:spAutoFit/>
          </a:bodyPr>
          <a:lstStyle/>
          <a:p>
            <a:r>
              <a:rPr lang="en-US" sz="3600" b="1" dirty="0">
                <a:solidFill>
                  <a:srgbClr val="FFFFFF"/>
                </a:solidFill>
                <a:latin typeface="Calibri Light"/>
              </a:rPr>
              <a:t>The Blackboard Architecture: A Single Source of Truth</a:t>
            </a:r>
            <a:endParaRPr lang="en-US" dirty="0"/>
          </a:p>
        </p:txBody>
      </p:sp>
      <p:sp>
        <p:nvSpPr>
          <p:cNvPr id="3" name="Rectangle 2"/>
          <p:cNvSpPr/>
          <p:nvPr/>
        </p:nvSpPr>
        <p:spPr>
          <a:xfrm>
            <a:off x="731520" y="9144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4" name="Picture 3" descr="Gemini_Generated_Image_wjv0ddwjv0ddwjv0.jpg"/>
          <p:cNvPicPr>
            <a:picLocks noChangeAspect="1"/>
          </p:cNvPicPr>
          <p:nvPr/>
        </p:nvPicPr>
        <p:blipFill>
          <a:blip r:embed="rId3"/>
          <a:stretch>
            <a:fillRect/>
          </a:stretch>
        </p:blipFill>
        <p:spPr>
          <a:xfrm>
            <a:off x="1752447" y="1371600"/>
            <a:ext cx="8686800" cy="4846320"/>
          </a:xfrm>
          <a:prstGeom prst="rect">
            <a:avLst/>
          </a:prstGeom>
        </p:spPr>
      </p:pic>
      <p:sp>
        <p:nvSpPr>
          <p:cNvPr id="5" name="TextBox 4"/>
          <p:cNvSpPr txBox="1"/>
          <p:nvPr/>
        </p:nvSpPr>
        <p:spPr>
          <a:xfrm>
            <a:off x="731520" y="6309360"/>
            <a:ext cx="10058400" cy="457200"/>
          </a:xfrm>
          <a:prstGeom prst="rect">
            <a:avLst/>
          </a:prstGeom>
          <a:noFill/>
        </p:spPr>
        <p:txBody>
          <a:bodyPr wrap="square">
            <a:spAutoFit/>
          </a:bodyPr>
          <a:lstStyle/>
          <a:p>
            <a:pPr algn="ctr"/>
            <a:r>
              <a:rPr sz="1500" b="0" i="1">
                <a:solidFill>
                  <a:srgbClr val="00D4FF"/>
                </a:solidFill>
                <a:latin typeface="Calibri"/>
              </a:rPr>
              <a:t>The database is the truth.  Agents poll it on a heartbeat.  No event storms.  No lost messages.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0E1A"/>
        </a:solidFill>
        <a:effectLst/>
      </p:bgPr>
    </p:bg>
    <p:spTree>
      <p:nvGrpSpPr>
        <p:cNvPr id="1" name=""/>
        <p:cNvGrpSpPr/>
        <p:nvPr/>
      </p:nvGrpSpPr>
      <p:grpSpPr>
        <a:xfrm>
          <a:off x="0" y="0"/>
          <a:ext cx="0" cy="0"/>
          <a:chOff x="0" y="0"/>
          <a:chExt cx="0" cy="0"/>
        </a:xfrm>
      </p:grpSpPr>
      <p:sp>
        <p:nvSpPr>
          <p:cNvPr id="2" name="TextBox 1"/>
          <p:cNvSpPr txBox="1"/>
          <p:nvPr/>
        </p:nvSpPr>
        <p:spPr>
          <a:xfrm>
            <a:off x="647414" y="245566"/>
            <a:ext cx="11757802" cy="646331"/>
          </a:xfrm>
          <a:prstGeom prst="rect">
            <a:avLst/>
          </a:prstGeom>
          <a:noFill/>
        </p:spPr>
        <p:txBody>
          <a:bodyPr wrap="square" lIns="91440" tIns="45720" rIns="91440" bIns="45720" anchor="t">
            <a:spAutoFit/>
          </a:bodyPr>
          <a:lstStyle/>
          <a:p>
            <a:r>
              <a:rPr lang="en-US" sz="3600" b="1" dirty="0">
                <a:solidFill>
                  <a:srgbClr val="FFFFFF"/>
                </a:solidFill>
                <a:latin typeface="Calibri Light"/>
              </a:rPr>
              <a:t>THE PULSE: How Agents "Think" Together aka "Mind-Speak"</a:t>
            </a:r>
            <a:endParaRPr sz="3600" b="1" i="0" dirty="0">
              <a:solidFill>
                <a:srgbClr val="FFFFFF"/>
              </a:solidFill>
              <a:latin typeface="Calibri Light"/>
            </a:endParaRPr>
          </a:p>
        </p:txBody>
      </p:sp>
      <p:sp>
        <p:nvSpPr>
          <p:cNvPr id="3" name="Rectangle 2"/>
          <p:cNvSpPr/>
          <p:nvPr/>
        </p:nvSpPr>
        <p:spPr>
          <a:xfrm>
            <a:off x="731520" y="9144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4" name="Picture 3" descr="Gemini_Generated_Image_ahzrkiahzrkiahzr.jpg"/>
          <p:cNvPicPr>
            <a:picLocks noChangeAspect="1"/>
          </p:cNvPicPr>
          <p:nvPr/>
        </p:nvPicPr>
        <p:blipFill>
          <a:blip r:embed="rId3"/>
          <a:stretch>
            <a:fillRect/>
          </a:stretch>
        </p:blipFill>
        <p:spPr>
          <a:xfrm>
            <a:off x="1752447" y="1371600"/>
            <a:ext cx="8686800" cy="4572000"/>
          </a:xfrm>
          <a:prstGeom prst="rect">
            <a:avLst/>
          </a:prstGeom>
        </p:spPr>
      </p:pic>
      <p:sp>
        <p:nvSpPr>
          <p:cNvPr id="5" name="TextBox 4"/>
          <p:cNvSpPr txBox="1"/>
          <p:nvPr/>
        </p:nvSpPr>
        <p:spPr>
          <a:xfrm>
            <a:off x="731520" y="6126480"/>
            <a:ext cx="10058400" cy="457200"/>
          </a:xfrm>
          <a:prstGeom prst="rect">
            <a:avLst/>
          </a:prstGeom>
          <a:noFill/>
        </p:spPr>
        <p:txBody>
          <a:bodyPr wrap="square">
            <a:spAutoFit/>
          </a:bodyPr>
          <a:lstStyle/>
          <a:p>
            <a:pPr algn="ctr"/>
            <a:r>
              <a:rPr sz="1500" b="0" i="1">
                <a:solidFill>
                  <a:srgbClr val="00D4FF"/>
                </a:solidFill>
                <a:latin typeface="Calibri"/>
              </a:rPr>
              <a:t>256 characters.  Every heartbeat.  Every agent.  Situational awareness without token explosion.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rystal on a blue surface&#10;&#10;AI-generated content may be incorrect.">
            <a:extLst>
              <a:ext uri="{FF2B5EF4-FFF2-40B4-BE49-F238E27FC236}">
                <a16:creationId xmlns:a16="http://schemas.microsoft.com/office/drawing/2014/main" id="{9ED74CCF-214E-FCE7-54FF-B4341905BCC3}"/>
              </a:ext>
            </a:extLst>
          </p:cNvPr>
          <p:cNvPicPr>
            <a:picLocks noChangeAspect="1"/>
          </p:cNvPicPr>
          <p:nvPr/>
        </p:nvPicPr>
        <p:blipFill>
          <a:blip r:embed="rId3"/>
          <a:stretch>
            <a:fillRect/>
          </a:stretch>
        </p:blipFill>
        <p:spPr>
          <a:xfrm>
            <a:off x="0" y="173182"/>
            <a:ext cx="12192000" cy="6511636"/>
          </a:xfrm>
          <a:prstGeom prst="rect">
            <a:avLst/>
          </a:prstGeom>
        </p:spPr>
      </p:pic>
      <p:sp>
        <p:nvSpPr>
          <p:cNvPr id="17" name="TextBox 16">
            <a:extLst>
              <a:ext uri="{FF2B5EF4-FFF2-40B4-BE49-F238E27FC236}">
                <a16:creationId xmlns:a16="http://schemas.microsoft.com/office/drawing/2014/main" id="{0609DFA8-DC4D-DEA3-88C3-63623C33F365}"/>
              </a:ext>
            </a:extLst>
          </p:cNvPr>
          <p:cNvSpPr txBox="1"/>
          <p:nvPr/>
        </p:nvSpPr>
        <p:spPr>
          <a:xfrm>
            <a:off x="717141" y="38963"/>
            <a:ext cx="10719759" cy="646331"/>
          </a:xfrm>
          <a:prstGeom prst="rect">
            <a:avLst/>
          </a:prstGeom>
          <a:noFill/>
        </p:spPr>
        <p:txBody>
          <a:bodyPr wrap="square" lIns="91440" tIns="45720" rIns="91440" bIns="45720" anchor="t">
            <a:spAutoFit/>
          </a:bodyPr>
          <a:lstStyle/>
          <a:p>
            <a:r>
              <a:rPr lang="en-US" sz="3600" b="1" dirty="0">
                <a:solidFill>
                  <a:srgbClr val="FFFFFF"/>
                </a:solidFill>
                <a:latin typeface="Calibri Light"/>
              </a:rPr>
              <a:t>The Dual-State Architecture</a:t>
            </a:r>
            <a:endParaRPr lang="en-US" sz="1600" dirty="0"/>
          </a:p>
        </p:txBody>
      </p:sp>
      <p:sp>
        <p:nvSpPr>
          <p:cNvPr id="19" name="Rectangle 18">
            <a:extLst>
              <a:ext uri="{FF2B5EF4-FFF2-40B4-BE49-F238E27FC236}">
                <a16:creationId xmlns:a16="http://schemas.microsoft.com/office/drawing/2014/main" id="{D6A686F5-CE74-38BB-7CE5-914D967D41B0}"/>
              </a:ext>
            </a:extLst>
          </p:cNvPr>
          <p:cNvSpPr/>
          <p:nvPr/>
        </p:nvSpPr>
        <p:spPr>
          <a:xfrm>
            <a:off x="731520" y="723181"/>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E07221A3-1C9C-5756-E6F6-E67349817073}"/>
              </a:ext>
            </a:extLst>
          </p:cNvPr>
          <p:cNvSpPr txBox="1"/>
          <p:nvPr/>
        </p:nvSpPr>
        <p:spPr>
          <a:xfrm>
            <a:off x="213933" y="887227"/>
            <a:ext cx="4063042" cy="3539430"/>
          </a:xfrm>
          <a:prstGeom prst="rect">
            <a:avLst/>
          </a:prstGeom>
          <a:noFill/>
        </p:spPr>
        <p:txBody>
          <a:bodyPr wrap="square" lIns="91440" tIns="45720" rIns="91440" bIns="45720" anchor="t">
            <a:spAutoFit/>
          </a:bodyPr>
          <a:lstStyle/>
          <a:p>
            <a:pPr marL="457200" indent="-457200">
              <a:buFont typeface="Arial"/>
              <a:buChar char="•"/>
            </a:pPr>
            <a:r>
              <a:rPr lang="en-US" sz="2800" b="1" dirty="0">
                <a:solidFill>
                  <a:srgbClr val="FFFFFF"/>
                </a:solidFill>
                <a:latin typeface="Calibri Light"/>
              </a:rPr>
              <a:t>Persistent Memory &amp; Shared Context for Synthetic Operators</a:t>
            </a:r>
            <a:endParaRPr lang="en-US" dirty="0">
              <a:ea typeface="Calibri"/>
              <a:cs typeface="Calibri"/>
            </a:endParaRPr>
          </a:p>
          <a:p>
            <a:pPr marL="457200" indent="-457200">
              <a:buFont typeface="Arial"/>
              <a:buChar char="•"/>
            </a:pPr>
            <a:r>
              <a:rPr lang="en-US" sz="2800" b="1" dirty="0">
                <a:solidFill>
                  <a:srgbClr val="FFFFFF"/>
                </a:solidFill>
                <a:latin typeface="Calibri Light"/>
                <a:ea typeface="Calibri Light"/>
                <a:cs typeface="Calibri Light"/>
              </a:rPr>
              <a:t>Operational Certainty  (Fabric) + Cognitive Continuity (Core)</a:t>
            </a:r>
          </a:p>
          <a:p>
            <a:pPr marL="457200" indent="-457200">
              <a:buFont typeface="Arial"/>
              <a:buChar char="•"/>
            </a:pPr>
            <a:endParaRPr lang="en-US" sz="2800" b="1" dirty="0">
              <a:solidFill>
                <a:srgbClr val="FFFFFF"/>
              </a:solidFill>
              <a:latin typeface="Calibri Light"/>
              <a:ea typeface="Calibri Light"/>
              <a:cs typeface="Calibri Light"/>
            </a:endParaRPr>
          </a:p>
        </p:txBody>
      </p:sp>
    </p:spTree>
    <p:extLst>
      <p:ext uri="{BB962C8B-B14F-4D97-AF65-F5344CB8AC3E}">
        <p14:creationId xmlns:p14="http://schemas.microsoft.com/office/powerpoint/2010/main" val="281312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65F04C1-C3FF-AFD7-76FB-9F1B25BA92E3}"/>
            </a:ext>
          </a:extLst>
        </p:cNvPr>
        <p:cNvGrpSpPr/>
        <p:nvPr/>
      </p:nvGrpSpPr>
      <p:grpSpPr>
        <a:xfrm>
          <a:off x="0" y="0"/>
          <a:ext cx="0" cy="0"/>
          <a:chOff x="0" y="0"/>
          <a:chExt cx="0" cy="0"/>
        </a:xfrm>
      </p:grpSpPr>
      <p:pic>
        <p:nvPicPr>
          <p:cNvPr id="2" name="Picture 1" descr="A digital art of a dog&#10;&#10;AI-generated content may be incorrect.">
            <a:extLst>
              <a:ext uri="{FF2B5EF4-FFF2-40B4-BE49-F238E27FC236}">
                <a16:creationId xmlns:a16="http://schemas.microsoft.com/office/drawing/2014/main" id="{945AF3A6-F9D3-57C5-104B-8311FDA389AC}"/>
              </a:ext>
            </a:extLst>
          </p:cNvPr>
          <p:cNvPicPr>
            <a:picLocks noChangeAspect="1"/>
          </p:cNvPicPr>
          <p:nvPr/>
        </p:nvPicPr>
        <p:blipFill>
          <a:blip r:embed="rId3"/>
          <a:stretch>
            <a:fillRect/>
          </a:stretch>
        </p:blipFill>
        <p:spPr>
          <a:xfrm>
            <a:off x="0" y="209764"/>
            <a:ext cx="12192000" cy="6438472"/>
          </a:xfrm>
          <a:prstGeom prst="rect">
            <a:avLst/>
          </a:prstGeom>
        </p:spPr>
      </p:pic>
      <p:sp>
        <p:nvSpPr>
          <p:cNvPr id="17" name="TextBox 16">
            <a:extLst>
              <a:ext uri="{FF2B5EF4-FFF2-40B4-BE49-F238E27FC236}">
                <a16:creationId xmlns:a16="http://schemas.microsoft.com/office/drawing/2014/main" id="{A19E0C2C-3AB6-DD85-92BC-AB705E9F44DA}"/>
              </a:ext>
            </a:extLst>
          </p:cNvPr>
          <p:cNvSpPr txBox="1"/>
          <p:nvPr/>
        </p:nvSpPr>
        <p:spPr>
          <a:xfrm>
            <a:off x="717141" y="38963"/>
            <a:ext cx="10719759" cy="646331"/>
          </a:xfrm>
          <a:prstGeom prst="rect">
            <a:avLst/>
          </a:prstGeom>
          <a:noFill/>
        </p:spPr>
        <p:txBody>
          <a:bodyPr wrap="square" lIns="91440" tIns="45720" rIns="91440" bIns="45720" anchor="t">
            <a:spAutoFit/>
          </a:bodyPr>
          <a:lstStyle/>
          <a:p>
            <a:r>
              <a:rPr lang="en-US" sz="3600" b="1" dirty="0" err="1">
                <a:solidFill>
                  <a:srgbClr val="FFFFFF"/>
                </a:solidFill>
                <a:latin typeface="Calibri Light"/>
                <a:ea typeface="Calibri Light"/>
                <a:cs typeface="Calibri Light"/>
              </a:rPr>
              <a:t>SynOp</a:t>
            </a:r>
            <a:r>
              <a:rPr lang="en-US" sz="3600" b="1" dirty="0">
                <a:solidFill>
                  <a:srgbClr val="FFFFFF"/>
                </a:solidFill>
                <a:latin typeface="Calibri Light"/>
                <a:ea typeface="Calibri Light"/>
                <a:cs typeface="Calibri Light"/>
              </a:rPr>
              <a:t> Anubis: The Steward</a:t>
            </a:r>
          </a:p>
        </p:txBody>
      </p:sp>
      <p:sp>
        <p:nvSpPr>
          <p:cNvPr id="19" name="Rectangle 18">
            <a:extLst>
              <a:ext uri="{FF2B5EF4-FFF2-40B4-BE49-F238E27FC236}">
                <a16:creationId xmlns:a16="http://schemas.microsoft.com/office/drawing/2014/main" id="{2E23B34E-BFCD-FBFF-D32E-609171F042A4}"/>
              </a:ext>
            </a:extLst>
          </p:cNvPr>
          <p:cNvSpPr/>
          <p:nvPr/>
        </p:nvSpPr>
        <p:spPr>
          <a:xfrm>
            <a:off x="731520" y="723181"/>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603CE283-A36D-3096-9729-AFD954259562}"/>
              </a:ext>
            </a:extLst>
          </p:cNvPr>
          <p:cNvSpPr txBox="1"/>
          <p:nvPr/>
        </p:nvSpPr>
        <p:spPr>
          <a:xfrm>
            <a:off x="213933" y="829718"/>
            <a:ext cx="5558287" cy="1384995"/>
          </a:xfrm>
          <a:prstGeom prst="rect">
            <a:avLst/>
          </a:prstGeom>
          <a:noFill/>
        </p:spPr>
        <p:txBody>
          <a:bodyPr wrap="square" lIns="91440" tIns="45720" rIns="91440" bIns="45720" anchor="t">
            <a:spAutoFit/>
          </a:bodyPr>
          <a:lstStyle/>
          <a:p>
            <a:pPr marL="457200" indent="-457200">
              <a:buFont typeface="Arial"/>
              <a:buChar char="•"/>
            </a:pPr>
            <a:r>
              <a:rPr lang="en-US" sz="2800" b="1" dirty="0" err="1">
                <a:solidFill>
                  <a:srgbClr val="FFFFFF"/>
                </a:solidFill>
                <a:latin typeface="Calibri Light"/>
                <a:ea typeface="Calibri Light"/>
                <a:cs typeface="Calibri Light"/>
              </a:rPr>
              <a:t>SynOp</a:t>
            </a:r>
            <a:r>
              <a:rPr lang="en-US" sz="2800" b="1" dirty="0">
                <a:solidFill>
                  <a:srgbClr val="FFFFFF"/>
                </a:solidFill>
                <a:latin typeface="Calibri Light"/>
                <a:ea typeface="Calibri Light"/>
                <a:cs typeface="Calibri Light"/>
              </a:rPr>
              <a:t> Indoctrination</a:t>
            </a:r>
          </a:p>
          <a:p>
            <a:pPr marL="457200" indent="-457200">
              <a:buFont typeface="Arial"/>
              <a:buChar char="•"/>
            </a:pPr>
            <a:r>
              <a:rPr lang="en-US" sz="2800" b="1" dirty="0" err="1">
                <a:solidFill>
                  <a:srgbClr val="FFFFFF"/>
                </a:solidFill>
                <a:latin typeface="Calibri Light"/>
                <a:ea typeface="Calibri Light"/>
                <a:cs typeface="Calibri Light"/>
              </a:rPr>
              <a:t>SynOp</a:t>
            </a:r>
            <a:r>
              <a:rPr lang="en-US" sz="2800" b="1" dirty="0">
                <a:solidFill>
                  <a:srgbClr val="FFFFFF"/>
                </a:solidFill>
                <a:latin typeface="Calibri Light"/>
                <a:ea typeface="Calibri Light"/>
                <a:cs typeface="Calibri Light"/>
              </a:rPr>
              <a:t> Persona Preservation</a:t>
            </a:r>
          </a:p>
          <a:p>
            <a:pPr marL="457200" indent="-457200">
              <a:buFont typeface="Arial"/>
              <a:buChar char="•"/>
            </a:pPr>
            <a:r>
              <a:rPr lang="en-US" sz="2800" b="1" dirty="0" err="1">
                <a:solidFill>
                  <a:srgbClr val="FFFFFF"/>
                </a:solidFill>
                <a:latin typeface="Calibri Light"/>
                <a:ea typeface="Calibri Light"/>
                <a:cs typeface="Calibri Light"/>
              </a:rPr>
              <a:t>SynOp</a:t>
            </a:r>
            <a:r>
              <a:rPr lang="en-US" sz="2800" b="1" dirty="0">
                <a:solidFill>
                  <a:srgbClr val="FFFFFF"/>
                </a:solidFill>
                <a:latin typeface="Calibri Light"/>
                <a:ea typeface="Calibri Light"/>
                <a:cs typeface="Calibri Light"/>
              </a:rPr>
              <a:t> Health Monitor</a:t>
            </a:r>
          </a:p>
        </p:txBody>
      </p:sp>
    </p:spTree>
    <p:extLst>
      <p:ext uri="{BB962C8B-B14F-4D97-AF65-F5344CB8AC3E}">
        <p14:creationId xmlns:p14="http://schemas.microsoft.com/office/powerpoint/2010/main" val="677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E1A"/>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EC5BE29-22E4-5E1B-ACC4-AA6677A11BB0}"/>
              </a:ext>
            </a:extLst>
          </p:cNvPr>
          <p:cNvPicPr>
            <a:picLocks noChangeAspect="1"/>
          </p:cNvPicPr>
          <p:nvPr/>
        </p:nvPicPr>
        <p:blipFill>
          <a:blip r:embed="rId3"/>
          <a:stretch>
            <a:fillRect/>
          </a:stretch>
        </p:blipFill>
        <p:spPr>
          <a:xfrm>
            <a:off x="0" y="173182"/>
            <a:ext cx="12192000" cy="6511636"/>
          </a:xfrm>
          <a:prstGeom prst="rect">
            <a:avLst/>
          </a:prstGeom>
        </p:spPr>
      </p:pic>
      <p:sp>
        <p:nvSpPr>
          <p:cNvPr id="2" name="TextBox 1"/>
          <p:cNvSpPr txBox="1"/>
          <p:nvPr/>
        </p:nvSpPr>
        <p:spPr>
          <a:xfrm>
            <a:off x="731520" y="10208"/>
            <a:ext cx="11438626" cy="707886"/>
          </a:xfrm>
          <a:prstGeom prst="rect">
            <a:avLst/>
          </a:prstGeom>
          <a:noFill/>
        </p:spPr>
        <p:txBody>
          <a:bodyPr wrap="square" lIns="91440" tIns="45720" rIns="91440" bIns="45720" anchor="t">
            <a:spAutoFit/>
          </a:bodyPr>
          <a:lstStyle/>
          <a:p>
            <a:r>
              <a:rPr lang="en-US" sz="4000" b="1" dirty="0">
                <a:solidFill>
                  <a:srgbClr val="FFFFFF"/>
                </a:solidFill>
                <a:latin typeface="Calibri Light"/>
              </a:rPr>
              <a:t>The "WestWorld" Architecture: Modular Intelligence</a:t>
            </a:r>
            <a:endParaRPr lang="en-US" sz="4000" dirty="0"/>
          </a:p>
        </p:txBody>
      </p:sp>
      <p:sp>
        <p:nvSpPr>
          <p:cNvPr id="3" name="Rectangle 2"/>
          <p:cNvSpPr/>
          <p:nvPr/>
        </p:nvSpPr>
        <p:spPr>
          <a:xfrm>
            <a:off x="731520" y="8382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screenshot of a computer game&#10;&#10;AI-generated content may be incorrect.">
            <a:extLst>
              <a:ext uri="{FF2B5EF4-FFF2-40B4-BE49-F238E27FC236}">
                <a16:creationId xmlns:a16="http://schemas.microsoft.com/office/drawing/2014/main" id="{530060CE-DB5A-3C6E-7211-F04026987BFF}"/>
              </a:ext>
            </a:extLst>
          </p:cNvPr>
          <p:cNvPicPr>
            <a:picLocks noChangeAspect="1"/>
          </p:cNvPicPr>
          <p:nvPr/>
        </p:nvPicPr>
        <p:blipFill>
          <a:blip r:embed="rId3"/>
          <a:stretch>
            <a:fillRect/>
          </a:stretch>
        </p:blipFill>
        <p:spPr>
          <a:xfrm>
            <a:off x="0" y="842818"/>
            <a:ext cx="12192000" cy="5172364"/>
          </a:xfrm>
          <a:prstGeom prst="rect">
            <a:avLst/>
          </a:prstGeom>
        </p:spPr>
      </p:pic>
      <p:sp>
        <p:nvSpPr>
          <p:cNvPr id="4" name="TextBox 3"/>
          <p:cNvSpPr txBox="1"/>
          <p:nvPr/>
        </p:nvSpPr>
        <p:spPr>
          <a:xfrm>
            <a:off x="731520" y="365760"/>
            <a:ext cx="10058400" cy="707886"/>
          </a:xfrm>
          <a:prstGeom prst="rect">
            <a:avLst/>
          </a:prstGeom>
          <a:noFill/>
        </p:spPr>
        <p:txBody>
          <a:bodyPr wrap="square" lIns="91440" tIns="45720" rIns="91440" bIns="45720" anchor="t">
            <a:spAutoFit/>
          </a:bodyPr>
          <a:lstStyle/>
          <a:p>
            <a:r>
              <a:rPr lang="en-US" sz="4000" b="1" dirty="0">
                <a:solidFill>
                  <a:srgbClr val="FFFFFF"/>
                </a:solidFill>
                <a:latin typeface="Calibri Light"/>
              </a:rPr>
              <a:t>Synthetic Operators (</a:t>
            </a:r>
            <a:r>
              <a:rPr lang="en-US" sz="4000" b="1" dirty="0" err="1">
                <a:solidFill>
                  <a:srgbClr val="FFFFFF"/>
                </a:solidFill>
                <a:latin typeface="Calibri Light"/>
              </a:rPr>
              <a:t>SynOps</a:t>
            </a:r>
            <a:r>
              <a:rPr lang="en-US" sz="4000" b="1" dirty="0">
                <a:solidFill>
                  <a:srgbClr val="FFFFFF"/>
                </a:solidFill>
                <a:latin typeface="Calibri Light"/>
              </a:rPr>
              <a:t>)</a:t>
            </a:r>
            <a:endParaRPr lang="en-US" dirty="0"/>
          </a:p>
        </p:txBody>
      </p:sp>
      <p:sp>
        <p:nvSpPr>
          <p:cNvPr id="5" name="Rectangle 4"/>
          <p:cNvSpPr/>
          <p:nvPr/>
        </p:nvSpPr>
        <p:spPr>
          <a:xfrm>
            <a:off x="731520" y="118872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diagram of a machine&#10;&#10;AI-generated content may be incorrect.">
            <a:extLst>
              <a:ext uri="{FF2B5EF4-FFF2-40B4-BE49-F238E27FC236}">
                <a16:creationId xmlns:a16="http://schemas.microsoft.com/office/drawing/2014/main" id="{8A94F359-A678-30A1-560D-141029806C42}"/>
              </a:ext>
            </a:extLst>
          </p:cNvPr>
          <p:cNvPicPr>
            <a:picLocks noChangeAspect="1"/>
          </p:cNvPicPr>
          <p:nvPr/>
        </p:nvPicPr>
        <p:blipFill>
          <a:blip r:embed="rId3"/>
          <a:stretch>
            <a:fillRect/>
          </a:stretch>
        </p:blipFill>
        <p:spPr>
          <a:xfrm>
            <a:off x="0" y="388842"/>
            <a:ext cx="12192000" cy="6511636"/>
          </a:xfrm>
          <a:prstGeom prst="rect">
            <a:avLst/>
          </a:prstGeom>
        </p:spPr>
      </p:pic>
      <p:sp>
        <p:nvSpPr>
          <p:cNvPr id="11" name="TextBox 10">
            <a:extLst>
              <a:ext uri="{FF2B5EF4-FFF2-40B4-BE49-F238E27FC236}">
                <a16:creationId xmlns:a16="http://schemas.microsoft.com/office/drawing/2014/main" id="{E544771A-6212-8F6F-61C7-8A52FC9782AE}"/>
              </a:ext>
            </a:extLst>
          </p:cNvPr>
          <p:cNvSpPr txBox="1"/>
          <p:nvPr/>
        </p:nvSpPr>
        <p:spPr>
          <a:xfrm>
            <a:off x="731520" y="10208"/>
            <a:ext cx="11438626" cy="707886"/>
          </a:xfrm>
          <a:prstGeom prst="rect">
            <a:avLst/>
          </a:prstGeom>
          <a:noFill/>
        </p:spPr>
        <p:txBody>
          <a:bodyPr wrap="square" lIns="91440" tIns="45720" rIns="91440" bIns="45720" anchor="t">
            <a:spAutoFit/>
          </a:bodyPr>
          <a:lstStyle/>
          <a:p>
            <a:r>
              <a:rPr lang="en-US" sz="4000" b="1" dirty="0">
                <a:solidFill>
                  <a:srgbClr val="FFFFFF"/>
                </a:solidFill>
                <a:latin typeface="Calibri Light"/>
                <a:ea typeface="Calibri Light"/>
                <a:cs typeface="Calibri Light"/>
              </a:rPr>
              <a:t>Application: R&amp;D (The "Force Multiplier")</a:t>
            </a:r>
          </a:p>
        </p:txBody>
      </p:sp>
      <p:sp>
        <p:nvSpPr>
          <p:cNvPr id="13" name="Rectangle 12">
            <a:extLst>
              <a:ext uri="{FF2B5EF4-FFF2-40B4-BE49-F238E27FC236}">
                <a16:creationId xmlns:a16="http://schemas.microsoft.com/office/drawing/2014/main" id="{118BFCB8-4F6C-1FF3-0383-BBEA76218266}"/>
              </a:ext>
            </a:extLst>
          </p:cNvPr>
          <p:cNvSpPr/>
          <p:nvPr/>
        </p:nvSpPr>
        <p:spPr>
          <a:xfrm>
            <a:off x="731520" y="838200"/>
            <a:ext cx="2743200" cy="38100"/>
          </a:xfrm>
          <a:prstGeom prst="rect">
            <a:avLst/>
          </a:prstGeom>
          <a:solidFill>
            <a:srgbClr val="00D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0</Words>
  <Application>Microsoft Office PowerPoint</Application>
  <PresentationFormat>Widescreen</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645</cp:revision>
  <dcterms:created xsi:type="dcterms:W3CDTF">2013-01-27T09:14:16Z</dcterms:created>
  <dcterms:modified xsi:type="dcterms:W3CDTF">2026-02-08T01:07:35Z</dcterms:modified>
  <cp:category/>
</cp:coreProperties>
</file>